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70" r:id="rId4"/>
    <p:sldId id="261" r:id="rId5"/>
    <p:sldId id="263" r:id="rId6"/>
    <p:sldId id="264" r:id="rId7"/>
    <p:sldId id="267" r:id="rId8"/>
    <p:sldId id="265" r:id="rId9"/>
    <p:sldId id="266" r:id="rId10"/>
    <p:sldId id="269" r:id="rId11"/>
    <p:sldId id="272" r:id="rId12"/>
    <p:sldId id="258" r:id="rId13"/>
    <p:sldId id="260" r:id="rId14"/>
    <p:sldId id="259" r:id="rId15"/>
    <p:sldId id="262" r:id="rId16"/>
    <p:sldId id="271" r:id="rId17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CC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4080"/>
        <p:guide pos="1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E01E7-FDA7-4407-BED9-7F956EF4E10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72A38-1C29-4C84-9DFD-1CE8E1B6913C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220D2-4F02-42E7-8175-119CF078D3EC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440D4-3567-4050-BFCC-51FB316D3D44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09EC4-9122-45E1-9A36-47C2AEC7F92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81B28-98C0-4FAA-BC43-CA3047FFFC4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309F5-80C1-4134-9A2E-77CCA9C0B13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92280-9621-4BFD-AD8C-40555290DBF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4CAC0-4A9E-4170-9202-4786D8550B0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2569E-44C8-4419-9465-B9F8861A2175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B28A0-4FC8-4684-86C7-2DF0B9F28F5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6E3936-5C5B-41AF-A90C-A0EF476AB33A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1027"/>
          <p:cNvSpPr txBox="1">
            <a:spLocks noChangeArrowheads="1"/>
          </p:cNvSpPr>
          <p:nvPr/>
        </p:nvSpPr>
        <p:spPr bwMode="auto">
          <a:xfrm>
            <a:off x="1660525" y="3927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sr-Latn-CS"/>
          </a:p>
        </p:txBody>
      </p:sp>
      <p:sp>
        <p:nvSpPr>
          <p:cNvPr id="14340" name="Rectangle 1028"/>
          <p:cNvSpPr>
            <a:spLocks noChangeArrowheads="1"/>
          </p:cNvSpPr>
          <p:nvPr/>
        </p:nvSpPr>
        <p:spPr bwMode="auto">
          <a:xfrm>
            <a:off x="2514600" y="1447800"/>
            <a:ext cx="4114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hr-HR" sz="1800" i="1">
                <a:latin typeface="Arial" charset="0"/>
              </a:rPr>
              <a:t>Umjetnik nije ptica. On komponira.</a:t>
            </a:r>
            <a:br>
              <a:rPr lang="hr-HR" sz="1800" i="1">
                <a:latin typeface="Arial" charset="0"/>
              </a:rPr>
            </a:br>
            <a:endParaRPr lang="hr-HR" sz="1800" i="1">
              <a:latin typeface="Arial" charset="0"/>
            </a:endParaRPr>
          </a:p>
          <a:p>
            <a:r>
              <a:rPr lang="hr-HR" sz="1800" i="1">
                <a:latin typeface="Arial" charset="0"/>
              </a:rPr>
              <a:t>Učinit ću od slikarstva nešto čvrsto, kao slike u muzejima.</a:t>
            </a:r>
          </a:p>
          <a:p>
            <a:endParaRPr lang="hr-HR" sz="1800" i="1">
              <a:latin typeface="Arial" charset="0"/>
            </a:endParaRPr>
          </a:p>
          <a:p>
            <a:r>
              <a:rPr lang="hr-HR" sz="1600">
                <a:latin typeface="Arial" charset="0"/>
              </a:rPr>
              <a:t>Paul </a:t>
            </a:r>
            <a:r>
              <a:rPr lang="hr-HR" sz="1600">
                <a:latin typeface="Arial" charset="0"/>
                <a:cs typeface="Times New Roman" charset="0"/>
              </a:rPr>
              <a:t>Cézanne</a:t>
            </a:r>
            <a:r>
              <a:rPr lang="hr-HR" sz="1600">
                <a:latin typeface="Arial" charset="0"/>
              </a:rPr>
              <a:t> </a:t>
            </a:r>
            <a:br>
              <a:rPr lang="hr-HR" sz="1600">
                <a:latin typeface="Arial" charset="0"/>
              </a:rPr>
            </a:br>
            <a:endParaRPr lang="hr-HR" sz="1600"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09800" y="1143000"/>
            <a:ext cx="5121275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1800" i="1">
                <a:latin typeface="Arial" charset="0"/>
              </a:rPr>
              <a:t>Sve je uređeno na osnovi Broja.</a:t>
            </a:r>
          </a:p>
          <a:p>
            <a:endParaRPr lang="hr-HR" sz="1800" i="1">
              <a:latin typeface="Arial" charset="0"/>
            </a:endParaRPr>
          </a:p>
          <a:p>
            <a:r>
              <a:rPr lang="hr-HR" sz="1600">
                <a:latin typeface="Arial" charset="0"/>
              </a:rPr>
              <a:t>Pitagora</a:t>
            </a:r>
          </a:p>
          <a:p>
            <a:endParaRPr lang="hr-HR" sz="1600">
              <a:latin typeface="Arial" charset="0"/>
            </a:endParaRPr>
          </a:p>
          <a:p>
            <a:endParaRPr lang="hr-HR" sz="1600">
              <a:latin typeface="Arial" charset="0"/>
            </a:endParaRPr>
          </a:p>
          <a:p>
            <a:endParaRPr lang="hr-HR" sz="1600">
              <a:latin typeface="Arial" charset="0"/>
            </a:endParaRPr>
          </a:p>
          <a:p>
            <a:endParaRPr lang="hr-HR" sz="1800">
              <a:latin typeface="Arial" charset="0"/>
            </a:endParaRPr>
          </a:p>
          <a:p>
            <a:r>
              <a:rPr lang="hr-HR" sz="1800" i="1">
                <a:latin typeface="Arial" charset="0"/>
              </a:rPr>
              <a:t>Neka ne ulazi onaj tko ne zna geometriju</a:t>
            </a:r>
          </a:p>
          <a:p>
            <a:endParaRPr lang="hr-HR" sz="1800" i="1">
              <a:latin typeface="Arial" charset="0"/>
            </a:endParaRPr>
          </a:p>
          <a:p>
            <a:r>
              <a:rPr lang="hr-HR" sz="1600">
                <a:latin typeface="Arial" charset="0"/>
              </a:rPr>
              <a:t>Natpis na ulazu u Platonovu Akademiju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838200" y="6553200"/>
            <a:ext cx="23399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Albert Kinert: </a:t>
            </a:r>
            <a:r>
              <a:rPr lang="hr-HR" sz="1200" i="1">
                <a:latin typeface="Arial" charset="0"/>
              </a:rPr>
              <a:t>Pred zidom</a:t>
            </a:r>
            <a:r>
              <a:rPr lang="hr-HR" sz="1200">
                <a:latin typeface="Arial" charset="0"/>
              </a:rPr>
              <a:t>, 1955.</a:t>
            </a:r>
          </a:p>
        </p:txBody>
      </p:sp>
      <p:pic>
        <p:nvPicPr>
          <p:cNvPr id="18442" name="Picture 10" descr="D:\predavanja\Kompozicija i konstelacija\Albert Kinert. Pred zidom. 19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5350" y="368300"/>
            <a:ext cx="7353300" cy="612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4" name="Picture 28" descr="D:\predavanja\Kompozicija i konstelacija\Frans Hals.Upravnice uboznice u Haarlemu.16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52450"/>
            <a:ext cx="8534400" cy="5772150"/>
          </a:xfrm>
          <a:prstGeom prst="rect">
            <a:avLst/>
          </a:prstGeom>
          <a:noFill/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257175" y="6324600"/>
            <a:ext cx="3629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Frans Hals: </a:t>
            </a:r>
            <a:r>
              <a:rPr lang="hr-HR" sz="1200" i="1">
                <a:latin typeface="Arial" charset="0"/>
              </a:rPr>
              <a:t>Upravnice ubožnice u Haarlemu</a:t>
            </a:r>
            <a:r>
              <a:rPr lang="hr-HR" sz="1200">
                <a:latin typeface="Arial" charset="0"/>
              </a:rPr>
              <a:t>, 1664.</a:t>
            </a:r>
          </a:p>
        </p:txBody>
      </p:sp>
      <p:grpSp>
        <p:nvGrpSpPr>
          <p:cNvPr id="4123" name="Group 27"/>
          <p:cNvGrpSpPr>
            <a:grpSpLocks/>
          </p:cNvGrpSpPr>
          <p:nvPr/>
        </p:nvGrpSpPr>
        <p:grpSpPr bwMode="auto">
          <a:xfrm>
            <a:off x="1066800" y="1752600"/>
            <a:ext cx="6629400" cy="1600200"/>
            <a:chOff x="672" y="1104"/>
            <a:chExt cx="4176" cy="1008"/>
          </a:xfrm>
        </p:grpSpPr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>
              <a:off x="3360" y="1392"/>
              <a:ext cx="1056" cy="62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 flipV="1">
              <a:off x="4416" y="1152"/>
              <a:ext cx="336" cy="86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4110" name="Oval 14"/>
            <p:cNvSpPr>
              <a:spLocks noChangeArrowheads="1"/>
            </p:cNvSpPr>
            <p:nvPr/>
          </p:nvSpPr>
          <p:spPr bwMode="auto">
            <a:xfrm>
              <a:off x="672" y="1824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2016" y="1632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4112" name="Oval 16"/>
            <p:cNvSpPr>
              <a:spLocks noChangeArrowheads="1"/>
            </p:cNvSpPr>
            <p:nvPr/>
          </p:nvSpPr>
          <p:spPr bwMode="auto">
            <a:xfrm>
              <a:off x="3216" y="1296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4113" name="Oval 17"/>
            <p:cNvSpPr>
              <a:spLocks noChangeArrowheads="1"/>
            </p:cNvSpPr>
            <p:nvPr/>
          </p:nvSpPr>
          <p:spPr bwMode="auto">
            <a:xfrm>
              <a:off x="4320" y="1920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4114" name="Oval 18"/>
            <p:cNvSpPr>
              <a:spLocks noChangeArrowheads="1"/>
            </p:cNvSpPr>
            <p:nvPr/>
          </p:nvSpPr>
          <p:spPr bwMode="auto">
            <a:xfrm>
              <a:off x="4656" y="1104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 flipV="1">
              <a:off x="768" y="1728"/>
              <a:ext cx="1344" cy="192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4122" name="Line 26"/>
            <p:cNvSpPr>
              <a:spLocks noChangeShapeType="1"/>
            </p:cNvSpPr>
            <p:nvPr/>
          </p:nvSpPr>
          <p:spPr bwMode="auto">
            <a:xfrm flipH="1">
              <a:off x="2112" y="1344"/>
              <a:ext cx="1200" cy="384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8" name="Picture 24" descr="D:\predavanja\Kompozicija i konstelacija\Rembrandt. Clanovi gilde odjecara. Staalmeesters. 16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0" y="558800"/>
            <a:ext cx="8509000" cy="5765800"/>
          </a:xfrm>
          <a:prstGeom prst="rect">
            <a:avLst/>
          </a:prstGeom>
          <a:noFill/>
        </p:spPr>
      </p:pic>
      <p:grpSp>
        <p:nvGrpSpPr>
          <p:cNvPr id="6166" name="Group 22"/>
          <p:cNvGrpSpPr>
            <a:grpSpLocks/>
          </p:cNvGrpSpPr>
          <p:nvPr/>
        </p:nvGrpSpPr>
        <p:grpSpPr bwMode="auto">
          <a:xfrm>
            <a:off x="914400" y="2438400"/>
            <a:ext cx="6400800" cy="1066800"/>
            <a:chOff x="576" y="1536"/>
            <a:chExt cx="4032" cy="672"/>
          </a:xfrm>
        </p:grpSpPr>
        <p:grpSp>
          <p:nvGrpSpPr>
            <p:cNvPr id="6159" name="Group 15"/>
            <p:cNvGrpSpPr>
              <a:grpSpLocks/>
            </p:cNvGrpSpPr>
            <p:nvPr/>
          </p:nvGrpSpPr>
          <p:grpSpPr bwMode="auto">
            <a:xfrm>
              <a:off x="624" y="1632"/>
              <a:ext cx="3936" cy="480"/>
              <a:chOff x="624" y="1632"/>
              <a:chExt cx="3936" cy="480"/>
            </a:xfrm>
          </p:grpSpPr>
          <p:sp>
            <p:nvSpPr>
              <p:cNvPr id="6154" name="Line 10"/>
              <p:cNvSpPr>
                <a:spLocks noChangeShapeType="1"/>
              </p:cNvSpPr>
              <p:nvPr/>
            </p:nvSpPr>
            <p:spPr bwMode="auto">
              <a:xfrm flipV="1">
                <a:off x="624" y="1632"/>
                <a:ext cx="1296" cy="24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6155" name="Line 11"/>
              <p:cNvSpPr>
                <a:spLocks noChangeShapeType="1"/>
              </p:cNvSpPr>
              <p:nvPr/>
            </p:nvSpPr>
            <p:spPr bwMode="auto">
              <a:xfrm>
                <a:off x="1920" y="1632"/>
                <a:ext cx="528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6156" name="Line 12"/>
              <p:cNvSpPr>
                <a:spLocks noChangeShapeType="1"/>
              </p:cNvSpPr>
              <p:nvPr/>
            </p:nvSpPr>
            <p:spPr bwMode="auto">
              <a:xfrm flipV="1">
                <a:off x="2448" y="1632"/>
                <a:ext cx="576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6157" name="Line 13"/>
              <p:cNvSpPr>
                <a:spLocks noChangeShapeType="1"/>
              </p:cNvSpPr>
              <p:nvPr/>
            </p:nvSpPr>
            <p:spPr bwMode="auto">
              <a:xfrm>
                <a:off x="3024" y="1632"/>
                <a:ext cx="336" cy="48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6158" name="Line 14"/>
              <p:cNvSpPr>
                <a:spLocks noChangeShapeType="1"/>
              </p:cNvSpPr>
              <p:nvPr/>
            </p:nvSpPr>
            <p:spPr bwMode="auto">
              <a:xfrm flipV="1">
                <a:off x="3360" y="1920"/>
                <a:ext cx="1200" cy="19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576" y="1776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1776" y="1536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2352" y="1968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2928" y="1536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auto">
            <a:xfrm>
              <a:off x="3264" y="2016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auto">
            <a:xfrm>
              <a:off x="4416" y="1824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228600" y="6354763"/>
            <a:ext cx="42021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Rembrandt: </a:t>
            </a:r>
            <a:r>
              <a:rPr lang="hr-HR" sz="1200" i="1">
                <a:latin typeface="Arial" charset="0"/>
              </a:rPr>
              <a:t>Članovi gilde odjećara u Staalmeestersu</a:t>
            </a:r>
            <a:r>
              <a:rPr lang="hr-HR" sz="1200">
                <a:latin typeface="Arial" charset="0"/>
              </a:rPr>
              <a:t>, 1662.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8" name="Picture 18" descr="D:\predavanja\Kompozicija i konstelacija\Henri Cartier Bresson.Pokop kabuki glumca Japan.19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762000"/>
            <a:ext cx="7950200" cy="5280025"/>
          </a:xfrm>
          <a:prstGeom prst="rect">
            <a:avLst/>
          </a:prstGeom>
          <a:noFill/>
        </p:spPr>
      </p:pic>
      <p:grpSp>
        <p:nvGrpSpPr>
          <p:cNvPr id="5136" name="Group 16"/>
          <p:cNvGrpSpPr>
            <a:grpSpLocks/>
          </p:cNvGrpSpPr>
          <p:nvPr/>
        </p:nvGrpSpPr>
        <p:grpSpPr bwMode="auto">
          <a:xfrm>
            <a:off x="1066800" y="1447800"/>
            <a:ext cx="7543800" cy="2743200"/>
            <a:chOff x="672" y="912"/>
            <a:chExt cx="4896" cy="1728"/>
          </a:xfrm>
        </p:grpSpPr>
        <p:grpSp>
          <p:nvGrpSpPr>
            <p:cNvPr id="5129" name="Group 9"/>
            <p:cNvGrpSpPr>
              <a:grpSpLocks/>
            </p:cNvGrpSpPr>
            <p:nvPr/>
          </p:nvGrpSpPr>
          <p:grpSpPr bwMode="auto">
            <a:xfrm>
              <a:off x="720" y="1008"/>
              <a:ext cx="4752" cy="1584"/>
              <a:chOff x="720" y="1008"/>
              <a:chExt cx="4752" cy="1584"/>
            </a:xfrm>
          </p:grpSpPr>
          <p:sp>
            <p:nvSpPr>
              <p:cNvPr id="5124" name="Line 4"/>
              <p:cNvSpPr>
                <a:spLocks noChangeShapeType="1"/>
              </p:cNvSpPr>
              <p:nvPr/>
            </p:nvSpPr>
            <p:spPr bwMode="auto">
              <a:xfrm flipV="1">
                <a:off x="720" y="1008"/>
                <a:ext cx="1056" cy="816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25" name="Line 5"/>
              <p:cNvSpPr>
                <a:spLocks noChangeShapeType="1"/>
              </p:cNvSpPr>
              <p:nvPr/>
            </p:nvSpPr>
            <p:spPr bwMode="auto">
              <a:xfrm>
                <a:off x="1776" y="1008"/>
                <a:ext cx="624" cy="336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>
                <a:off x="2400" y="1344"/>
                <a:ext cx="1296" cy="124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 flipV="1">
                <a:off x="3696" y="1200"/>
                <a:ext cx="768" cy="139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28" name="Line 8"/>
              <p:cNvSpPr>
                <a:spLocks noChangeShapeType="1"/>
              </p:cNvSpPr>
              <p:nvPr/>
            </p:nvSpPr>
            <p:spPr bwMode="auto">
              <a:xfrm>
                <a:off x="4464" y="1200"/>
                <a:ext cx="1008" cy="52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672" y="1680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1680" y="912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2304" y="1248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>
              <a:off x="3600" y="2448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auto">
            <a:xfrm>
              <a:off x="4416" y="1152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135" name="Oval 15"/>
            <p:cNvSpPr>
              <a:spLocks noChangeArrowheads="1"/>
            </p:cNvSpPr>
            <p:nvPr/>
          </p:nvSpPr>
          <p:spPr bwMode="auto">
            <a:xfrm>
              <a:off x="5376" y="1632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09600" y="6096000"/>
            <a:ext cx="4187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Henri Cartier-Bresson: </a:t>
            </a:r>
            <a:r>
              <a:rPr lang="hr-HR" sz="1200" i="1">
                <a:latin typeface="Arial" charset="0"/>
              </a:rPr>
              <a:t>Pokop kabuki glumca, Japan,</a:t>
            </a:r>
            <a:r>
              <a:rPr lang="hr-HR" sz="1200">
                <a:latin typeface="Arial" charset="0"/>
              </a:rPr>
              <a:t> 1966..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24" name="Group 32"/>
          <p:cNvGrpSpPr>
            <a:grpSpLocks/>
          </p:cNvGrpSpPr>
          <p:nvPr/>
        </p:nvGrpSpPr>
        <p:grpSpPr bwMode="auto">
          <a:xfrm>
            <a:off x="1066800" y="2438400"/>
            <a:ext cx="6400800" cy="1066800"/>
            <a:chOff x="576" y="1536"/>
            <a:chExt cx="4032" cy="672"/>
          </a:xfrm>
        </p:grpSpPr>
        <p:grpSp>
          <p:nvGrpSpPr>
            <p:cNvPr id="8225" name="Group 33"/>
            <p:cNvGrpSpPr>
              <a:grpSpLocks/>
            </p:cNvGrpSpPr>
            <p:nvPr/>
          </p:nvGrpSpPr>
          <p:grpSpPr bwMode="auto">
            <a:xfrm>
              <a:off x="624" y="1632"/>
              <a:ext cx="3936" cy="480"/>
              <a:chOff x="624" y="1632"/>
              <a:chExt cx="3936" cy="480"/>
            </a:xfrm>
          </p:grpSpPr>
          <p:sp>
            <p:nvSpPr>
              <p:cNvPr id="8226" name="Line 34"/>
              <p:cNvSpPr>
                <a:spLocks noChangeShapeType="1"/>
              </p:cNvSpPr>
              <p:nvPr/>
            </p:nvSpPr>
            <p:spPr bwMode="auto">
              <a:xfrm flipV="1">
                <a:off x="624" y="1632"/>
                <a:ext cx="1296" cy="24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27" name="Line 35"/>
              <p:cNvSpPr>
                <a:spLocks noChangeShapeType="1"/>
              </p:cNvSpPr>
              <p:nvPr/>
            </p:nvSpPr>
            <p:spPr bwMode="auto">
              <a:xfrm>
                <a:off x="1920" y="1632"/>
                <a:ext cx="528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28" name="Line 36"/>
              <p:cNvSpPr>
                <a:spLocks noChangeShapeType="1"/>
              </p:cNvSpPr>
              <p:nvPr/>
            </p:nvSpPr>
            <p:spPr bwMode="auto">
              <a:xfrm flipV="1">
                <a:off x="2448" y="1632"/>
                <a:ext cx="576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29" name="Line 37"/>
              <p:cNvSpPr>
                <a:spLocks noChangeShapeType="1"/>
              </p:cNvSpPr>
              <p:nvPr/>
            </p:nvSpPr>
            <p:spPr bwMode="auto">
              <a:xfrm>
                <a:off x="3024" y="1632"/>
                <a:ext cx="336" cy="48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30" name="Line 38"/>
              <p:cNvSpPr>
                <a:spLocks noChangeShapeType="1"/>
              </p:cNvSpPr>
              <p:nvPr/>
            </p:nvSpPr>
            <p:spPr bwMode="auto">
              <a:xfrm flipV="1">
                <a:off x="3360" y="1920"/>
                <a:ext cx="1200" cy="19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8231" name="Oval 39"/>
            <p:cNvSpPr>
              <a:spLocks noChangeArrowheads="1"/>
            </p:cNvSpPr>
            <p:nvPr/>
          </p:nvSpPr>
          <p:spPr bwMode="auto">
            <a:xfrm>
              <a:off x="576" y="1776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32" name="Oval 40"/>
            <p:cNvSpPr>
              <a:spLocks noChangeArrowheads="1"/>
            </p:cNvSpPr>
            <p:nvPr/>
          </p:nvSpPr>
          <p:spPr bwMode="auto">
            <a:xfrm>
              <a:off x="1776" y="1536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33" name="Oval 41"/>
            <p:cNvSpPr>
              <a:spLocks noChangeArrowheads="1"/>
            </p:cNvSpPr>
            <p:nvPr/>
          </p:nvSpPr>
          <p:spPr bwMode="auto">
            <a:xfrm>
              <a:off x="2352" y="1968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34" name="Oval 42"/>
            <p:cNvSpPr>
              <a:spLocks noChangeArrowheads="1"/>
            </p:cNvSpPr>
            <p:nvPr/>
          </p:nvSpPr>
          <p:spPr bwMode="auto">
            <a:xfrm>
              <a:off x="2928" y="1536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35" name="Oval 43"/>
            <p:cNvSpPr>
              <a:spLocks noChangeArrowheads="1"/>
            </p:cNvSpPr>
            <p:nvPr/>
          </p:nvSpPr>
          <p:spPr bwMode="auto">
            <a:xfrm>
              <a:off x="3264" y="2016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36" name="Oval 44"/>
            <p:cNvSpPr>
              <a:spLocks noChangeArrowheads="1"/>
            </p:cNvSpPr>
            <p:nvPr/>
          </p:nvSpPr>
          <p:spPr bwMode="auto">
            <a:xfrm>
              <a:off x="4416" y="1824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grpSp>
        <p:nvGrpSpPr>
          <p:cNvPr id="8263" name="Group 71"/>
          <p:cNvGrpSpPr>
            <a:grpSpLocks/>
          </p:cNvGrpSpPr>
          <p:nvPr/>
        </p:nvGrpSpPr>
        <p:grpSpPr bwMode="auto">
          <a:xfrm>
            <a:off x="1066800" y="3352800"/>
            <a:ext cx="7543800" cy="2743200"/>
            <a:chOff x="672" y="912"/>
            <a:chExt cx="4896" cy="1728"/>
          </a:xfrm>
        </p:grpSpPr>
        <p:grpSp>
          <p:nvGrpSpPr>
            <p:cNvPr id="8264" name="Group 72"/>
            <p:cNvGrpSpPr>
              <a:grpSpLocks/>
            </p:cNvGrpSpPr>
            <p:nvPr/>
          </p:nvGrpSpPr>
          <p:grpSpPr bwMode="auto">
            <a:xfrm>
              <a:off x="720" y="1008"/>
              <a:ext cx="4752" cy="1584"/>
              <a:chOff x="720" y="1008"/>
              <a:chExt cx="4752" cy="1584"/>
            </a:xfrm>
          </p:grpSpPr>
          <p:sp>
            <p:nvSpPr>
              <p:cNvPr id="8265" name="Line 73"/>
              <p:cNvSpPr>
                <a:spLocks noChangeShapeType="1"/>
              </p:cNvSpPr>
              <p:nvPr/>
            </p:nvSpPr>
            <p:spPr bwMode="auto">
              <a:xfrm flipV="1">
                <a:off x="720" y="1008"/>
                <a:ext cx="1056" cy="816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66" name="Line 74"/>
              <p:cNvSpPr>
                <a:spLocks noChangeShapeType="1"/>
              </p:cNvSpPr>
              <p:nvPr/>
            </p:nvSpPr>
            <p:spPr bwMode="auto">
              <a:xfrm>
                <a:off x="1776" y="1008"/>
                <a:ext cx="624" cy="336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67" name="Line 75"/>
              <p:cNvSpPr>
                <a:spLocks noChangeShapeType="1"/>
              </p:cNvSpPr>
              <p:nvPr/>
            </p:nvSpPr>
            <p:spPr bwMode="auto">
              <a:xfrm>
                <a:off x="2400" y="1344"/>
                <a:ext cx="1296" cy="124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68" name="Line 76"/>
              <p:cNvSpPr>
                <a:spLocks noChangeShapeType="1"/>
              </p:cNvSpPr>
              <p:nvPr/>
            </p:nvSpPr>
            <p:spPr bwMode="auto">
              <a:xfrm flipV="1">
                <a:off x="3696" y="1200"/>
                <a:ext cx="768" cy="139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69" name="Line 77"/>
              <p:cNvSpPr>
                <a:spLocks noChangeShapeType="1"/>
              </p:cNvSpPr>
              <p:nvPr/>
            </p:nvSpPr>
            <p:spPr bwMode="auto">
              <a:xfrm>
                <a:off x="4464" y="1200"/>
                <a:ext cx="1008" cy="52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8270" name="Oval 78"/>
            <p:cNvSpPr>
              <a:spLocks noChangeArrowheads="1"/>
            </p:cNvSpPr>
            <p:nvPr/>
          </p:nvSpPr>
          <p:spPr bwMode="auto">
            <a:xfrm>
              <a:off x="672" y="1680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71" name="Oval 79"/>
            <p:cNvSpPr>
              <a:spLocks noChangeArrowheads="1"/>
            </p:cNvSpPr>
            <p:nvPr/>
          </p:nvSpPr>
          <p:spPr bwMode="auto">
            <a:xfrm>
              <a:off x="1680" y="912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72" name="Oval 80"/>
            <p:cNvSpPr>
              <a:spLocks noChangeArrowheads="1"/>
            </p:cNvSpPr>
            <p:nvPr/>
          </p:nvSpPr>
          <p:spPr bwMode="auto">
            <a:xfrm>
              <a:off x="2304" y="1248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73" name="Oval 81"/>
            <p:cNvSpPr>
              <a:spLocks noChangeArrowheads="1"/>
            </p:cNvSpPr>
            <p:nvPr/>
          </p:nvSpPr>
          <p:spPr bwMode="auto">
            <a:xfrm>
              <a:off x="3600" y="2448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74" name="Oval 82"/>
            <p:cNvSpPr>
              <a:spLocks noChangeArrowheads="1"/>
            </p:cNvSpPr>
            <p:nvPr/>
          </p:nvSpPr>
          <p:spPr bwMode="auto">
            <a:xfrm>
              <a:off x="4416" y="1152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8275" name="Oval 83"/>
            <p:cNvSpPr>
              <a:spLocks noChangeArrowheads="1"/>
            </p:cNvSpPr>
            <p:nvPr/>
          </p:nvSpPr>
          <p:spPr bwMode="auto">
            <a:xfrm>
              <a:off x="5376" y="1632"/>
              <a:ext cx="192" cy="1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8278" name="Line 86"/>
          <p:cNvSpPr>
            <a:spLocks noChangeShapeType="1"/>
          </p:cNvSpPr>
          <p:nvPr/>
        </p:nvSpPr>
        <p:spPr bwMode="auto">
          <a:xfrm>
            <a:off x="5334000" y="990600"/>
            <a:ext cx="1676400" cy="990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8279" name="Line 87"/>
          <p:cNvSpPr>
            <a:spLocks noChangeShapeType="1"/>
          </p:cNvSpPr>
          <p:nvPr/>
        </p:nvSpPr>
        <p:spPr bwMode="auto">
          <a:xfrm flipV="1">
            <a:off x="7010400" y="609600"/>
            <a:ext cx="533400" cy="137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8280" name="Oval 88"/>
          <p:cNvSpPr>
            <a:spLocks noChangeArrowheads="1"/>
          </p:cNvSpPr>
          <p:nvPr/>
        </p:nvSpPr>
        <p:spPr bwMode="auto">
          <a:xfrm>
            <a:off x="1066800" y="16764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281" name="Oval 89"/>
          <p:cNvSpPr>
            <a:spLocks noChangeArrowheads="1"/>
          </p:cNvSpPr>
          <p:nvPr/>
        </p:nvSpPr>
        <p:spPr bwMode="auto">
          <a:xfrm>
            <a:off x="3200400" y="13716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282" name="Oval 90"/>
          <p:cNvSpPr>
            <a:spLocks noChangeArrowheads="1"/>
          </p:cNvSpPr>
          <p:nvPr/>
        </p:nvSpPr>
        <p:spPr bwMode="auto">
          <a:xfrm>
            <a:off x="5105400" y="8382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283" name="Oval 91"/>
          <p:cNvSpPr>
            <a:spLocks noChangeArrowheads="1"/>
          </p:cNvSpPr>
          <p:nvPr/>
        </p:nvSpPr>
        <p:spPr bwMode="auto">
          <a:xfrm>
            <a:off x="6858000" y="18288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284" name="Oval 92"/>
          <p:cNvSpPr>
            <a:spLocks noChangeArrowheads="1"/>
          </p:cNvSpPr>
          <p:nvPr/>
        </p:nvSpPr>
        <p:spPr bwMode="auto">
          <a:xfrm>
            <a:off x="7391400" y="5334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285" name="Line 93"/>
          <p:cNvSpPr>
            <a:spLocks noChangeShapeType="1"/>
          </p:cNvSpPr>
          <p:nvPr/>
        </p:nvSpPr>
        <p:spPr bwMode="auto">
          <a:xfrm flipV="1">
            <a:off x="1219200" y="1524000"/>
            <a:ext cx="2133600" cy="3048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8287" name="Line 95"/>
          <p:cNvSpPr>
            <a:spLocks noChangeShapeType="1"/>
          </p:cNvSpPr>
          <p:nvPr/>
        </p:nvSpPr>
        <p:spPr bwMode="auto">
          <a:xfrm flipH="1">
            <a:off x="3352800" y="990600"/>
            <a:ext cx="1905000" cy="5334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predavanja\Analize\cassiop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144000" cy="6467475"/>
          </a:xfrm>
          <a:prstGeom prst="rect">
            <a:avLst/>
          </a:prstGeom>
          <a:noFill/>
        </p:spPr>
      </p:pic>
      <p:grpSp>
        <p:nvGrpSpPr>
          <p:cNvPr id="17416" name="Group 8"/>
          <p:cNvGrpSpPr>
            <a:grpSpLocks/>
          </p:cNvGrpSpPr>
          <p:nvPr/>
        </p:nvGrpSpPr>
        <p:grpSpPr bwMode="auto">
          <a:xfrm>
            <a:off x="2971800" y="2438400"/>
            <a:ext cx="3124200" cy="2057400"/>
            <a:chOff x="1872" y="1536"/>
            <a:chExt cx="1968" cy="1296"/>
          </a:xfrm>
        </p:grpSpPr>
        <p:sp>
          <p:nvSpPr>
            <p:cNvPr id="17412" name="Line 4"/>
            <p:cNvSpPr>
              <a:spLocks noChangeShapeType="1"/>
            </p:cNvSpPr>
            <p:nvPr/>
          </p:nvSpPr>
          <p:spPr bwMode="auto">
            <a:xfrm flipV="1">
              <a:off x="1872" y="1536"/>
              <a:ext cx="576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2448" y="1536"/>
              <a:ext cx="384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7414" name="Line 6"/>
            <p:cNvSpPr>
              <a:spLocks noChangeShapeType="1"/>
            </p:cNvSpPr>
            <p:nvPr/>
          </p:nvSpPr>
          <p:spPr bwMode="auto">
            <a:xfrm flipV="1">
              <a:off x="2832" y="2160"/>
              <a:ext cx="576" cy="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7415" name="Line 7"/>
            <p:cNvSpPr>
              <a:spLocks noChangeShapeType="1"/>
            </p:cNvSpPr>
            <p:nvPr/>
          </p:nvSpPr>
          <p:spPr bwMode="auto">
            <a:xfrm>
              <a:off x="3408" y="2160"/>
              <a:ext cx="432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6200" y="5989638"/>
            <a:ext cx="1752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1200">
                <a:latin typeface="Arial" charset="0"/>
              </a:rPr>
              <a:t>Domenico Veneziano:</a:t>
            </a:r>
            <a:br>
              <a:rPr lang="hr-HR" sz="1200">
                <a:latin typeface="Arial" charset="0"/>
              </a:rPr>
            </a:br>
            <a:r>
              <a:rPr lang="hr-HR" sz="1200" i="1">
                <a:latin typeface="Arial" charset="0"/>
              </a:rPr>
              <a:t>Madona i dijete </a:t>
            </a:r>
            <a:br>
              <a:rPr lang="hr-HR" sz="1200" i="1">
                <a:latin typeface="Arial" charset="0"/>
              </a:rPr>
            </a:br>
            <a:r>
              <a:rPr lang="hr-HR" sz="1200" i="1">
                <a:latin typeface="Arial" charset="0"/>
              </a:rPr>
              <a:t>sa svecima</a:t>
            </a:r>
            <a:r>
              <a:rPr lang="hr-HR" sz="1200">
                <a:latin typeface="Arial" charset="0"/>
              </a:rPr>
              <a:t>, 1455.</a:t>
            </a:r>
          </a:p>
        </p:txBody>
      </p:sp>
      <p:pic>
        <p:nvPicPr>
          <p:cNvPr id="3077" name="Picture 5" descr="D:\predavanja\Kompozicija i konstelacija\Domenico Veneziano. Madona i dijete sa svecima. 14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-30163"/>
            <a:ext cx="6934200" cy="6888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31" name="Picture 47" descr="D:\predavanja\Kompozicija i konstelacija\Domenico Veneziano. Madona i dijete sa svecima. 1455.2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0"/>
            <a:ext cx="6934200" cy="6873875"/>
          </a:xfrm>
          <a:prstGeom prst="rect">
            <a:avLst/>
          </a:prstGeom>
          <a:noFill/>
        </p:spPr>
      </p:pic>
      <p:grpSp>
        <p:nvGrpSpPr>
          <p:cNvPr id="16415" name="Group 31"/>
          <p:cNvGrpSpPr>
            <a:grpSpLocks/>
          </p:cNvGrpSpPr>
          <p:nvPr/>
        </p:nvGrpSpPr>
        <p:grpSpPr bwMode="auto">
          <a:xfrm>
            <a:off x="1219200" y="0"/>
            <a:ext cx="7556500" cy="6781800"/>
            <a:chOff x="768" y="0"/>
            <a:chExt cx="4760" cy="4272"/>
          </a:xfrm>
        </p:grpSpPr>
        <p:sp>
          <p:nvSpPr>
            <p:cNvPr id="16389" name="Line 5"/>
            <p:cNvSpPr>
              <a:spLocks noChangeShapeType="1"/>
            </p:cNvSpPr>
            <p:nvPr/>
          </p:nvSpPr>
          <p:spPr bwMode="auto">
            <a:xfrm>
              <a:off x="1160" y="2160"/>
              <a:ext cx="4368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2" name="Line 8"/>
            <p:cNvSpPr>
              <a:spLocks noChangeShapeType="1"/>
            </p:cNvSpPr>
            <p:nvPr/>
          </p:nvSpPr>
          <p:spPr bwMode="auto">
            <a:xfrm>
              <a:off x="3368" y="0"/>
              <a:ext cx="0" cy="4272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768" y="2073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800">
                  <a:solidFill>
                    <a:srgbClr val="800000"/>
                  </a:solidFill>
                  <a:latin typeface="Arial" charset="0"/>
                </a:rPr>
                <a:t>1/2</a:t>
              </a:r>
            </a:p>
          </p:txBody>
        </p:sp>
      </p:grpSp>
      <p:grpSp>
        <p:nvGrpSpPr>
          <p:cNvPr id="16416" name="Group 32"/>
          <p:cNvGrpSpPr>
            <a:grpSpLocks/>
          </p:cNvGrpSpPr>
          <p:nvPr/>
        </p:nvGrpSpPr>
        <p:grpSpPr bwMode="auto">
          <a:xfrm>
            <a:off x="1263650" y="0"/>
            <a:ext cx="7512050" cy="6781800"/>
            <a:chOff x="796" y="0"/>
            <a:chExt cx="4732" cy="4272"/>
          </a:xfrm>
        </p:grpSpPr>
        <p:sp>
          <p:nvSpPr>
            <p:cNvPr id="16388" name="Line 4"/>
            <p:cNvSpPr>
              <a:spLocks noChangeShapeType="1"/>
            </p:cNvSpPr>
            <p:nvPr/>
          </p:nvSpPr>
          <p:spPr bwMode="auto">
            <a:xfrm>
              <a:off x="4088" y="0"/>
              <a:ext cx="0" cy="427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3" name="Line 9"/>
            <p:cNvSpPr>
              <a:spLocks noChangeShapeType="1"/>
            </p:cNvSpPr>
            <p:nvPr/>
          </p:nvSpPr>
          <p:spPr bwMode="auto">
            <a:xfrm>
              <a:off x="2648" y="0"/>
              <a:ext cx="0" cy="427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>
              <a:off x="796" y="2793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800">
                  <a:solidFill>
                    <a:srgbClr val="800000"/>
                  </a:solidFill>
                  <a:latin typeface="Arial" charset="0"/>
                </a:rPr>
                <a:t>1/3</a:t>
              </a:r>
            </a:p>
          </p:txBody>
        </p:sp>
        <p:sp>
          <p:nvSpPr>
            <p:cNvPr id="16396" name="Line 12"/>
            <p:cNvSpPr>
              <a:spLocks noChangeShapeType="1"/>
            </p:cNvSpPr>
            <p:nvPr/>
          </p:nvSpPr>
          <p:spPr bwMode="auto">
            <a:xfrm>
              <a:off x="1208" y="2880"/>
              <a:ext cx="4320" cy="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7" name="Line 13"/>
            <p:cNvSpPr>
              <a:spLocks noChangeShapeType="1"/>
            </p:cNvSpPr>
            <p:nvPr/>
          </p:nvSpPr>
          <p:spPr bwMode="auto">
            <a:xfrm>
              <a:off x="1208" y="1440"/>
              <a:ext cx="4320" cy="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02" name="Text Box 18"/>
            <p:cNvSpPr txBox="1">
              <a:spLocks noChangeArrowheads="1"/>
            </p:cNvSpPr>
            <p:nvPr/>
          </p:nvSpPr>
          <p:spPr bwMode="auto">
            <a:xfrm>
              <a:off x="796" y="1296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800">
                  <a:solidFill>
                    <a:srgbClr val="800000"/>
                  </a:solidFill>
                  <a:latin typeface="Arial" charset="0"/>
                </a:rPr>
                <a:t>1/3</a:t>
              </a:r>
            </a:p>
          </p:txBody>
        </p:sp>
      </p:grpSp>
      <p:grpSp>
        <p:nvGrpSpPr>
          <p:cNvPr id="16417" name="Group 33"/>
          <p:cNvGrpSpPr>
            <a:grpSpLocks/>
          </p:cNvGrpSpPr>
          <p:nvPr/>
        </p:nvGrpSpPr>
        <p:grpSpPr bwMode="auto">
          <a:xfrm>
            <a:off x="1263650" y="0"/>
            <a:ext cx="7588250" cy="6858000"/>
            <a:chOff x="796" y="0"/>
            <a:chExt cx="4780" cy="4320"/>
          </a:xfrm>
        </p:grpSpPr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796" y="3129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800">
                  <a:solidFill>
                    <a:srgbClr val="800000"/>
                  </a:solidFill>
                  <a:latin typeface="Arial" charset="0"/>
                </a:rPr>
                <a:t>1/4</a:t>
              </a:r>
            </a:p>
          </p:txBody>
        </p:sp>
        <p:sp>
          <p:nvSpPr>
            <p:cNvPr id="16400" name="Line 16"/>
            <p:cNvSpPr>
              <a:spLocks noChangeShapeType="1"/>
            </p:cNvSpPr>
            <p:nvPr/>
          </p:nvSpPr>
          <p:spPr bwMode="auto">
            <a:xfrm>
              <a:off x="1160" y="3216"/>
              <a:ext cx="4416" cy="0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01" name="Line 17"/>
            <p:cNvSpPr>
              <a:spLocks noChangeShapeType="1"/>
            </p:cNvSpPr>
            <p:nvPr/>
          </p:nvSpPr>
          <p:spPr bwMode="auto">
            <a:xfrm>
              <a:off x="1208" y="1104"/>
              <a:ext cx="4320" cy="0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03" name="Text Box 19"/>
            <p:cNvSpPr txBox="1">
              <a:spLocks noChangeArrowheads="1"/>
            </p:cNvSpPr>
            <p:nvPr/>
          </p:nvSpPr>
          <p:spPr bwMode="auto">
            <a:xfrm>
              <a:off x="796" y="960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800">
                  <a:solidFill>
                    <a:srgbClr val="800000"/>
                  </a:solidFill>
                  <a:latin typeface="Arial" charset="0"/>
                </a:rPr>
                <a:t>1/4</a:t>
              </a:r>
            </a:p>
          </p:txBody>
        </p:sp>
        <p:sp>
          <p:nvSpPr>
            <p:cNvPr id="16411" name="Line 27"/>
            <p:cNvSpPr>
              <a:spLocks noChangeShapeType="1"/>
            </p:cNvSpPr>
            <p:nvPr/>
          </p:nvSpPr>
          <p:spPr bwMode="auto">
            <a:xfrm>
              <a:off x="2312" y="0"/>
              <a:ext cx="0" cy="432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12" name="Line 28"/>
            <p:cNvSpPr>
              <a:spLocks noChangeShapeType="1"/>
            </p:cNvSpPr>
            <p:nvPr/>
          </p:nvSpPr>
          <p:spPr bwMode="auto">
            <a:xfrm>
              <a:off x="4424" y="0"/>
              <a:ext cx="0" cy="432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6424" name="Group 40"/>
          <p:cNvGrpSpPr>
            <a:grpSpLocks/>
          </p:cNvGrpSpPr>
          <p:nvPr/>
        </p:nvGrpSpPr>
        <p:grpSpPr bwMode="auto">
          <a:xfrm>
            <a:off x="2546350" y="0"/>
            <a:ext cx="5607050" cy="6858000"/>
            <a:chOff x="1604" y="0"/>
            <a:chExt cx="3532" cy="4320"/>
          </a:xfrm>
        </p:grpSpPr>
        <p:sp>
          <p:nvSpPr>
            <p:cNvPr id="16413" name="Line 29"/>
            <p:cNvSpPr>
              <a:spLocks noChangeShapeType="1"/>
            </p:cNvSpPr>
            <p:nvPr/>
          </p:nvSpPr>
          <p:spPr bwMode="auto">
            <a:xfrm>
              <a:off x="1928" y="0"/>
              <a:ext cx="0" cy="432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auto">
            <a:xfrm>
              <a:off x="4808" y="0"/>
              <a:ext cx="0" cy="432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22" name="Text Box 38"/>
            <p:cNvSpPr txBox="1">
              <a:spLocks noChangeArrowheads="1"/>
            </p:cNvSpPr>
            <p:nvPr/>
          </p:nvSpPr>
          <p:spPr bwMode="auto">
            <a:xfrm>
              <a:off x="4820" y="4032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800">
                  <a:solidFill>
                    <a:srgbClr val="FF0000"/>
                  </a:solidFill>
                  <a:latin typeface="Arial" charset="0"/>
                </a:rPr>
                <a:t>1/6</a:t>
              </a:r>
            </a:p>
          </p:txBody>
        </p:sp>
        <p:sp>
          <p:nvSpPr>
            <p:cNvPr id="16423" name="Text Box 39"/>
            <p:cNvSpPr txBox="1">
              <a:spLocks noChangeArrowheads="1"/>
            </p:cNvSpPr>
            <p:nvPr/>
          </p:nvSpPr>
          <p:spPr bwMode="auto">
            <a:xfrm>
              <a:off x="1604" y="4032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800">
                  <a:solidFill>
                    <a:srgbClr val="FF0000"/>
                  </a:solidFill>
                  <a:latin typeface="Arial" charset="0"/>
                </a:rPr>
                <a:t>1/6</a:t>
              </a:r>
            </a:p>
          </p:txBody>
        </p:sp>
      </p:grpSp>
      <p:grpSp>
        <p:nvGrpSpPr>
          <p:cNvPr id="16430" name="Group 46"/>
          <p:cNvGrpSpPr>
            <a:grpSpLocks/>
          </p:cNvGrpSpPr>
          <p:nvPr/>
        </p:nvGrpSpPr>
        <p:grpSpPr bwMode="auto">
          <a:xfrm>
            <a:off x="1295400" y="2505075"/>
            <a:ext cx="7772400" cy="1838325"/>
            <a:chOff x="816" y="1578"/>
            <a:chExt cx="4896" cy="1158"/>
          </a:xfrm>
        </p:grpSpPr>
        <p:sp>
          <p:nvSpPr>
            <p:cNvPr id="16427" name="Line 43"/>
            <p:cNvSpPr>
              <a:spLocks noChangeShapeType="1"/>
            </p:cNvSpPr>
            <p:nvPr/>
          </p:nvSpPr>
          <p:spPr bwMode="auto">
            <a:xfrm>
              <a:off x="1200" y="2592"/>
              <a:ext cx="441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lgDashDotDot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grpSp>
          <p:nvGrpSpPr>
            <p:cNvPr id="16429" name="Group 45"/>
            <p:cNvGrpSpPr>
              <a:grpSpLocks/>
            </p:cNvGrpSpPr>
            <p:nvPr/>
          </p:nvGrpSpPr>
          <p:grpSpPr bwMode="auto">
            <a:xfrm>
              <a:off x="816" y="1578"/>
              <a:ext cx="4896" cy="1158"/>
              <a:chOff x="816" y="1578"/>
              <a:chExt cx="4896" cy="1158"/>
            </a:xfrm>
          </p:grpSpPr>
          <p:grpSp>
            <p:nvGrpSpPr>
              <p:cNvPr id="16426" name="Group 42"/>
              <p:cNvGrpSpPr>
                <a:grpSpLocks/>
              </p:cNvGrpSpPr>
              <p:nvPr/>
            </p:nvGrpSpPr>
            <p:grpSpPr bwMode="auto">
              <a:xfrm>
                <a:off x="816" y="1578"/>
                <a:ext cx="4896" cy="1014"/>
                <a:chOff x="816" y="1578"/>
                <a:chExt cx="4896" cy="1014"/>
              </a:xfrm>
            </p:grpSpPr>
            <p:grpSp>
              <p:nvGrpSpPr>
                <p:cNvPr id="16421" name="Group 37"/>
                <p:cNvGrpSpPr>
                  <a:grpSpLocks/>
                </p:cNvGrpSpPr>
                <p:nvPr/>
              </p:nvGrpSpPr>
              <p:grpSpPr bwMode="auto">
                <a:xfrm>
                  <a:off x="1056" y="1737"/>
                  <a:ext cx="4656" cy="855"/>
                  <a:chOff x="1056" y="1824"/>
                  <a:chExt cx="4656" cy="855"/>
                </a:xfrm>
              </p:grpSpPr>
              <p:sp>
                <p:nvSpPr>
                  <p:cNvPr id="16407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28" y="2314"/>
                    <a:ext cx="258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hr-HR" sz="3200" b="1">
                        <a:solidFill>
                          <a:srgbClr val="FF0000"/>
                        </a:solidFill>
                        <a:latin typeface="Arial" charset="0"/>
                      </a:rPr>
                      <a:t>2</a:t>
                    </a:r>
                  </a:p>
                </p:txBody>
              </p:sp>
              <p:sp>
                <p:nvSpPr>
                  <p:cNvPr id="16408" name="Text 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16" y="2314"/>
                    <a:ext cx="258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hr-HR" sz="3200" b="1">
                        <a:solidFill>
                          <a:srgbClr val="FF0000"/>
                        </a:solidFill>
                        <a:latin typeface="Arial" charset="0"/>
                      </a:rPr>
                      <a:t>2</a:t>
                    </a:r>
                  </a:p>
                </p:txBody>
              </p:sp>
              <p:sp>
                <p:nvSpPr>
                  <p:cNvPr id="16409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14" y="2314"/>
                    <a:ext cx="258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hr-HR" sz="3200" b="1">
                        <a:solidFill>
                          <a:srgbClr val="FF0000"/>
                        </a:solidFill>
                        <a:latin typeface="Arial" charset="0"/>
                      </a:rPr>
                      <a:t>2</a:t>
                    </a:r>
                  </a:p>
                </p:txBody>
              </p:sp>
              <p:sp>
                <p:nvSpPr>
                  <p:cNvPr id="16410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824"/>
                    <a:ext cx="4656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prstDash val="lgDashDotDot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hr-HR"/>
                  </a:p>
                </p:txBody>
              </p:sp>
            </p:grpSp>
            <p:sp>
              <p:nvSpPr>
                <p:cNvPr id="16425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816" y="1578"/>
                  <a:ext cx="358" cy="294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hr-HR">
                      <a:solidFill>
                        <a:srgbClr val="800000"/>
                      </a:solidFill>
                      <a:cs typeface="Times New Roman" charset="0"/>
                    </a:rPr>
                    <a:t>Φ</a:t>
                  </a:r>
                  <a:r>
                    <a:rPr lang="hr-HR">
                      <a:solidFill>
                        <a:srgbClr val="FF0000"/>
                      </a:solidFill>
                    </a:rPr>
                    <a:t> </a:t>
                  </a:r>
                  <a:r>
                    <a:rPr lang="hr-HR"/>
                    <a:t> </a:t>
                  </a:r>
                </a:p>
              </p:txBody>
            </p:sp>
          </p:grpSp>
          <p:sp>
            <p:nvSpPr>
              <p:cNvPr id="16428" name="Text Box 44"/>
              <p:cNvSpPr txBox="1">
                <a:spLocks noChangeArrowheads="1"/>
              </p:cNvSpPr>
              <p:nvPr/>
            </p:nvSpPr>
            <p:spPr bwMode="auto">
              <a:xfrm>
                <a:off x="816" y="2442"/>
                <a:ext cx="358" cy="29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>
                    <a:solidFill>
                      <a:srgbClr val="800000"/>
                    </a:solidFill>
                    <a:cs typeface="Times New Roman" charset="0"/>
                  </a:rPr>
                  <a:t>Φ</a:t>
                </a:r>
                <a:r>
                  <a:rPr lang="hr-HR">
                    <a:solidFill>
                      <a:srgbClr val="800000"/>
                    </a:solidFill>
                  </a:rPr>
                  <a:t> </a:t>
                </a:r>
                <a:r>
                  <a:rPr lang="hr-HR"/>
                  <a:t> 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predavanja\Analize\Henri Cartier Bresson.Berlinski zid.19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3775" y="-9525"/>
            <a:ext cx="4614863" cy="6877050"/>
          </a:xfrm>
          <a:prstGeom prst="rect">
            <a:avLst/>
          </a:prstGeom>
          <a:noFill/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5943600"/>
            <a:ext cx="1695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Henri Cartier-Bresson:</a:t>
            </a:r>
            <a:br>
              <a:rPr lang="hr-HR" sz="1200">
                <a:latin typeface="Arial" charset="0"/>
              </a:rPr>
            </a:br>
            <a:r>
              <a:rPr lang="hr-HR" sz="1200">
                <a:latin typeface="Arial" charset="0"/>
              </a:rPr>
              <a:t>Berlinski zid, 1962.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53" name="Picture 37" descr="D:\predavanja\Kompozicija i konstelacija\Henri Cartier Bresson.Berlinski zid.1962.2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0"/>
            <a:ext cx="4614863" cy="6858000"/>
          </a:xfrm>
          <a:prstGeom prst="rect">
            <a:avLst/>
          </a:prstGeom>
          <a:noFill/>
        </p:spPr>
      </p:pic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2286000" y="0"/>
            <a:ext cx="4572000" cy="68580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3962400" y="0"/>
            <a:ext cx="2895600" cy="3352800"/>
          </a:xfrm>
          <a:prstGeom prst="rect">
            <a:avLst/>
          </a:prstGeom>
          <a:noFill/>
          <a:ln w="571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2286000" y="0"/>
            <a:ext cx="4572000" cy="4648200"/>
          </a:xfrm>
          <a:prstGeom prst="rect">
            <a:avLst/>
          </a:prstGeom>
          <a:noFill/>
          <a:ln w="571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3657600" y="3962400"/>
            <a:ext cx="1371600" cy="1219200"/>
          </a:xfrm>
          <a:prstGeom prst="rect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3657600" y="1752600"/>
            <a:ext cx="1371600" cy="220980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V="1">
            <a:off x="2286000" y="5791200"/>
            <a:ext cx="4648200" cy="30480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flipH="1">
            <a:off x="3962400" y="838200"/>
            <a:ext cx="2895600" cy="19812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grpSp>
        <p:nvGrpSpPr>
          <p:cNvPr id="9248" name="Group 32"/>
          <p:cNvGrpSpPr>
            <a:grpSpLocks/>
          </p:cNvGrpSpPr>
          <p:nvPr/>
        </p:nvGrpSpPr>
        <p:grpSpPr bwMode="auto">
          <a:xfrm>
            <a:off x="2286000" y="4038600"/>
            <a:ext cx="4572000" cy="609600"/>
            <a:chOff x="240" y="2544"/>
            <a:chExt cx="2880" cy="384"/>
          </a:xfrm>
        </p:grpSpPr>
        <p:sp>
          <p:nvSpPr>
            <p:cNvPr id="9240" name="Rectangle 24"/>
            <p:cNvSpPr>
              <a:spLocks noChangeArrowheads="1"/>
            </p:cNvSpPr>
            <p:nvPr/>
          </p:nvSpPr>
          <p:spPr bwMode="auto">
            <a:xfrm>
              <a:off x="240" y="2544"/>
              <a:ext cx="288" cy="384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9241" name="Rectangle 25"/>
            <p:cNvSpPr>
              <a:spLocks noChangeArrowheads="1"/>
            </p:cNvSpPr>
            <p:nvPr/>
          </p:nvSpPr>
          <p:spPr bwMode="auto">
            <a:xfrm>
              <a:off x="1968" y="2544"/>
              <a:ext cx="288" cy="384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9242" name="Rectangle 26"/>
            <p:cNvSpPr>
              <a:spLocks noChangeArrowheads="1"/>
            </p:cNvSpPr>
            <p:nvPr/>
          </p:nvSpPr>
          <p:spPr bwMode="auto">
            <a:xfrm>
              <a:off x="2256" y="2544"/>
              <a:ext cx="432" cy="384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9243" name="Rectangle 27"/>
            <p:cNvSpPr>
              <a:spLocks noChangeArrowheads="1"/>
            </p:cNvSpPr>
            <p:nvPr/>
          </p:nvSpPr>
          <p:spPr bwMode="auto">
            <a:xfrm>
              <a:off x="2688" y="2544"/>
              <a:ext cx="336" cy="384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9244" name="Rectangle 28"/>
            <p:cNvSpPr>
              <a:spLocks noChangeArrowheads="1"/>
            </p:cNvSpPr>
            <p:nvPr/>
          </p:nvSpPr>
          <p:spPr bwMode="auto">
            <a:xfrm>
              <a:off x="3024" y="2544"/>
              <a:ext cx="96" cy="384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9245" name="Rectangle 29"/>
            <p:cNvSpPr>
              <a:spLocks noChangeArrowheads="1"/>
            </p:cNvSpPr>
            <p:nvPr/>
          </p:nvSpPr>
          <p:spPr bwMode="auto">
            <a:xfrm>
              <a:off x="528" y="2544"/>
              <a:ext cx="432" cy="384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9247" name="Line 31"/>
            <p:cNvSpPr>
              <a:spLocks noChangeShapeType="1"/>
            </p:cNvSpPr>
            <p:nvPr/>
          </p:nvSpPr>
          <p:spPr bwMode="auto">
            <a:xfrm>
              <a:off x="912" y="2544"/>
              <a:ext cx="192" cy="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3657600" y="5181600"/>
            <a:ext cx="1371600" cy="53340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4" grpId="0" animBg="1"/>
      <p:bldP spid="9235" grpId="0" animBg="1"/>
      <p:bldP spid="9236" grpId="0" animBg="1"/>
      <p:bldP spid="9237" grpId="0" animBg="1"/>
      <p:bldP spid="9238" grpId="0" animBg="1"/>
      <p:bldP spid="9239" grpId="0" animBg="1"/>
      <p:bldP spid="92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9" name="Group 39"/>
          <p:cNvGrpSpPr>
            <a:grpSpLocks/>
          </p:cNvGrpSpPr>
          <p:nvPr/>
        </p:nvGrpSpPr>
        <p:grpSpPr bwMode="auto">
          <a:xfrm>
            <a:off x="2286000" y="19050"/>
            <a:ext cx="4648200" cy="6762750"/>
            <a:chOff x="240" y="12"/>
            <a:chExt cx="2928" cy="4260"/>
          </a:xfrm>
        </p:grpSpPr>
        <p:sp>
          <p:nvSpPr>
            <p:cNvPr id="10260" name="Rectangle 20"/>
            <p:cNvSpPr>
              <a:spLocks noChangeArrowheads="1"/>
            </p:cNvSpPr>
            <p:nvPr/>
          </p:nvSpPr>
          <p:spPr bwMode="auto">
            <a:xfrm>
              <a:off x="240" y="12"/>
              <a:ext cx="2880" cy="4260"/>
            </a:xfrm>
            <a:prstGeom prst="rect">
              <a:avLst/>
            </a:prstGeom>
            <a:noFill/>
            <a:ln w="5715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261" name="Rectangle 21"/>
            <p:cNvSpPr>
              <a:spLocks noChangeArrowheads="1"/>
            </p:cNvSpPr>
            <p:nvPr/>
          </p:nvSpPr>
          <p:spPr bwMode="auto">
            <a:xfrm>
              <a:off x="1296" y="12"/>
              <a:ext cx="1824" cy="2112"/>
            </a:xfrm>
            <a:prstGeom prst="rect">
              <a:avLst/>
            </a:prstGeom>
            <a:noFill/>
            <a:ln w="5715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262" name="Rectangle 22"/>
            <p:cNvSpPr>
              <a:spLocks noChangeArrowheads="1"/>
            </p:cNvSpPr>
            <p:nvPr/>
          </p:nvSpPr>
          <p:spPr bwMode="auto">
            <a:xfrm>
              <a:off x="240" y="12"/>
              <a:ext cx="2880" cy="2928"/>
            </a:xfrm>
            <a:prstGeom prst="rect">
              <a:avLst/>
            </a:prstGeom>
            <a:noFill/>
            <a:ln w="5715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263" name="Rectangle 23"/>
            <p:cNvSpPr>
              <a:spLocks noChangeArrowheads="1"/>
            </p:cNvSpPr>
            <p:nvPr/>
          </p:nvSpPr>
          <p:spPr bwMode="auto">
            <a:xfrm>
              <a:off x="1104" y="2508"/>
              <a:ext cx="864" cy="768"/>
            </a:xfrm>
            <a:prstGeom prst="rect">
              <a:avLst/>
            </a:prstGeom>
            <a:noFill/>
            <a:ln w="762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264" name="Rectangle 24"/>
            <p:cNvSpPr>
              <a:spLocks noChangeArrowheads="1"/>
            </p:cNvSpPr>
            <p:nvPr/>
          </p:nvSpPr>
          <p:spPr bwMode="auto">
            <a:xfrm>
              <a:off x="1104" y="1116"/>
              <a:ext cx="864" cy="1392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265" name="Line 25"/>
            <p:cNvSpPr>
              <a:spLocks noChangeShapeType="1"/>
            </p:cNvSpPr>
            <p:nvPr/>
          </p:nvSpPr>
          <p:spPr bwMode="auto">
            <a:xfrm flipV="1">
              <a:off x="240" y="3660"/>
              <a:ext cx="2928" cy="192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66" name="Line 26"/>
            <p:cNvSpPr>
              <a:spLocks noChangeShapeType="1"/>
            </p:cNvSpPr>
            <p:nvPr/>
          </p:nvSpPr>
          <p:spPr bwMode="auto">
            <a:xfrm flipH="1">
              <a:off x="1296" y="540"/>
              <a:ext cx="1824" cy="1248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grpSp>
          <p:nvGrpSpPr>
            <p:cNvPr id="10267" name="Group 27"/>
            <p:cNvGrpSpPr>
              <a:grpSpLocks/>
            </p:cNvGrpSpPr>
            <p:nvPr/>
          </p:nvGrpSpPr>
          <p:grpSpPr bwMode="auto">
            <a:xfrm>
              <a:off x="240" y="2556"/>
              <a:ext cx="2880" cy="384"/>
              <a:chOff x="240" y="2544"/>
              <a:chExt cx="2880" cy="384"/>
            </a:xfrm>
          </p:grpSpPr>
          <p:sp>
            <p:nvSpPr>
              <p:cNvPr id="10268" name="Rectangle 28"/>
              <p:cNvSpPr>
                <a:spLocks noChangeArrowheads="1"/>
              </p:cNvSpPr>
              <p:nvPr/>
            </p:nvSpPr>
            <p:spPr bwMode="auto">
              <a:xfrm>
                <a:off x="240" y="2544"/>
                <a:ext cx="288" cy="384"/>
              </a:xfrm>
              <a:prstGeom prst="rect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0269" name="Rectangle 29"/>
              <p:cNvSpPr>
                <a:spLocks noChangeArrowheads="1"/>
              </p:cNvSpPr>
              <p:nvPr/>
            </p:nvSpPr>
            <p:spPr bwMode="auto">
              <a:xfrm>
                <a:off x="1968" y="2544"/>
                <a:ext cx="288" cy="384"/>
              </a:xfrm>
              <a:prstGeom prst="rect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0270" name="Rectangle 30"/>
              <p:cNvSpPr>
                <a:spLocks noChangeArrowheads="1"/>
              </p:cNvSpPr>
              <p:nvPr/>
            </p:nvSpPr>
            <p:spPr bwMode="auto">
              <a:xfrm>
                <a:off x="2256" y="2544"/>
                <a:ext cx="432" cy="384"/>
              </a:xfrm>
              <a:prstGeom prst="rect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0271" name="Rectangle 31"/>
              <p:cNvSpPr>
                <a:spLocks noChangeArrowheads="1"/>
              </p:cNvSpPr>
              <p:nvPr/>
            </p:nvSpPr>
            <p:spPr bwMode="auto">
              <a:xfrm>
                <a:off x="2688" y="2544"/>
                <a:ext cx="336" cy="384"/>
              </a:xfrm>
              <a:prstGeom prst="rect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0272" name="Rectangle 32"/>
              <p:cNvSpPr>
                <a:spLocks noChangeArrowheads="1"/>
              </p:cNvSpPr>
              <p:nvPr/>
            </p:nvSpPr>
            <p:spPr bwMode="auto">
              <a:xfrm>
                <a:off x="3024" y="2544"/>
                <a:ext cx="96" cy="384"/>
              </a:xfrm>
              <a:prstGeom prst="rect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0273" name="Rectangle 33"/>
              <p:cNvSpPr>
                <a:spLocks noChangeArrowheads="1"/>
              </p:cNvSpPr>
              <p:nvPr/>
            </p:nvSpPr>
            <p:spPr bwMode="auto">
              <a:xfrm>
                <a:off x="528" y="2544"/>
                <a:ext cx="432" cy="384"/>
              </a:xfrm>
              <a:prstGeom prst="rect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0274" name="Line 34"/>
              <p:cNvSpPr>
                <a:spLocks noChangeShapeType="1"/>
              </p:cNvSpPr>
              <p:nvPr/>
            </p:nvSpPr>
            <p:spPr bwMode="auto">
              <a:xfrm>
                <a:off x="912" y="2544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10275" name="Rectangle 35"/>
            <p:cNvSpPr>
              <a:spLocks noChangeArrowheads="1"/>
            </p:cNvSpPr>
            <p:nvPr/>
          </p:nvSpPr>
          <p:spPr bwMode="auto">
            <a:xfrm>
              <a:off x="1104" y="3276"/>
              <a:ext cx="864" cy="336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grpSp>
        <p:nvGrpSpPr>
          <p:cNvPr id="10318" name="Group 78"/>
          <p:cNvGrpSpPr>
            <a:grpSpLocks/>
          </p:cNvGrpSpPr>
          <p:nvPr/>
        </p:nvGrpSpPr>
        <p:grpSpPr bwMode="auto">
          <a:xfrm>
            <a:off x="1828800" y="0"/>
            <a:ext cx="6172200" cy="6781800"/>
            <a:chOff x="1152" y="0"/>
            <a:chExt cx="3888" cy="4272"/>
          </a:xfrm>
        </p:grpSpPr>
        <p:sp>
          <p:nvSpPr>
            <p:cNvPr id="10285" name="Line 45"/>
            <p:cNvSpPr>
              <a:spLocks noChangeShapeType="1"/>
            </p:cNvSpPr>
            <p:nvPr/>
          </p:nvSpPr>
          <p:spPr bwMode="auto">
            <a:xfrm flipV="1">
              <a:off x="2400" y="48"/>
              <a:ext cx="0" cy="4224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80" name="Line 40"/>
            <p:cNvSpPr>
              <a:spLocks noChangeShapeType="1"/>
            </p:cNvSpPr>
            <p:nvPr/>
          </p:nvSpPr>
          <p:spPr bwMode="auto">
            <a:xfrm>
              <a:off x="1248" y="2160"/>
              <a:ext cx="322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81" name="Line 41"/>
            <p:cNvSpPr>
              <a:spLocks noChangeShapeType="1"/>
            </p:cNvSpPr>
            <p:nvPr/>
          </p:nvSpPr>
          <p:spPr bwMode="auto">
            <a:xfrm flipV="1">
              <a:off x="2880" y="48"/>
              <a:ext cx="0" cy="4224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82" name="Line 42"/>
            <p:cNvSpPr>
              <a:spLocks noChangeShapeType="1"/>
            </p:cNvSpPr>
            <p:nvPr/>
          </p:nvSpPr>
          <p:spPr bwMode="auto">
            <a:xfrm>
              <a:off x="1248" y="2880"/>
              <a:ext cx="326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83" name="Line 43"/>
            <p:cNvSpPr>
              <a:spLocks noChangeShapeType="1"/>
            </p:cNvSpPr>
            <p:nvPr/>
          </p:nvSpPr>
          <p:spPr bwMode="auto">
            <a:xfrm>
              <a:off x="1248" y="1440"/>
              <a:ext cx="326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84" name="Line 44"/>
            <p:cNvSpPr>
              <a:spLocks noChangeShapeType="1"/>
            </p:cNvSpPr>
            <p:nvPr/>
          </p:nvSpPr>
          <p:spPr bwMode="auto">
            <a:xfrm flipV="1">
              <a:off x="3360" y="48"/>
              <a:ext cx="0" cy="4224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87" name="Line 47"/>
            <p:cNvSpPr>
              <a:spLocks noChangeShapeType="1"/>
            </p:cNvSpPr>
            <p:nvPr/>
          </p:nvSpPr>
          <p:spPr bwMode="auto">
            <a:xfrm>
              <a:off x="1248" y="1104"/>
              <a:ext cx="326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88" name="Line 48"/>
            <p:cNvSpPr>
              <a:spLocks noChangeShapeType="1"/>
            </p:cNvSpPr>
            <p:nvPr/>
          </p:nvSpPr>
          <p:spPr bwMode="auto">
            <a:xfrm>
              <a:off x="1248" y="3216"/>
              <a:ext cx="326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89" name="Line 49"/>
            <p:cNvSpPr>
              <a:spLocks noChangeShapeType="1"/>
            </p:cNvSpPr>
            <p:nvPr/>
          </p:nvSpPr>
          <p:spPr bwMode="auto">
            <a:xfrm>
              <a:off x="2160" y="0"/>
              <a:ext cx="0" cy="427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90" name="Line 50"/>
            <p:cNvSpPr>
              <a:spLocks noChangeShapeType="1"/>
            </p:cNvSpPr>
            <p:nvPr/>
          </p:nvSpPr>
          <p:spPr bwMode="auto">
            <a:xfrm>
              <a:off x="3600" y="0"/>
              <a:ext cx="0" cy="427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97" name="Line 57"/>
            <p:cNvSpPr>
              <a:spLocks noChangeShapeType="1"/>
            </p:cNvSpPr>
            <p:nvPr/>
          </p:nvSpPr>
          <p:spPr bwMode="auto">
            <a:xfrm>
              <a:off x="1152" y="2544"/>
              <a:ext cx="3408" cy="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300" name="Line 60"/>
            <p:cNvSpPr>
              <a:spLocks noChangeShapeType="1"/>
            </p:cNvSpPr>
            <p:nvPr/>
          </p:nvSpPr>
          <p:spPr bwMode="auto">
            <a:xfrm>
              <a:off x="3216" y="0"/>
              <a:ext cx="0" cy="4272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302" name="Line 62"/>
            <p:cNvSpPr>
              <a:spLocks noChangeShapeType="1"/>
            </p:cNvSpPr>
            <p:nvPr/>
          </p:nvSpPr>
          <p:spPr bwMode="auto">
            <a:xfrm>
              <a:off x="1200" y="576"/>
              <a:ext cx="3312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303" name="Line 63"/>
            <p:cNvSpPr>
              <a:spLocks noChangeShapeType="1"/>
            </p:cNvSpPr>
            <p:nvPr/>
          </p:nvSpPr>
          <p:spPr bwMode="auto">
            <a:xfrm>
              <a:off x="1200" y="3744"/>
              <a:ext cx="3312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308" name="Line 68"/>
            <p:cNvSpPr>
              <a:spLocks noChangeShapeType="1"/>
            </p:cNvSpPr>
            <p:nvPr/>
          </p:nvSpPr>
          <p:spPr bwMode="auto">
            <a:xfrm>
              <a:off x="2544" y="0"/>
              <a:ext cx="0" cy="4272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grpSp>
          <p:nvGrpSpPr>
            <p:cNvPr id="10317" name="Group 77"/>
            <p:cNvGrpSpPr>
              <a:grpSpLocks/>
            </p:cNvGrpSpPr>
            <p:nvPr/>
          </p:nvGrpSpPr>
          <p:grpSpPr bwMode="auto">
            <a:xfrm>
              <a:off x="1824" y="3936"/>
              <a:ext cx="2118" cy="288"/>
              <a:chOff x="1824" y="3936"/>
              <a:chExt cx="2118" cy="288"/>
            </a:xfrm>
          </p:grpSpPr>
          <p:sp>
            <p:nvSpPr>
              <p:cNvPr id="10292" name="Text Box 52"/>
              <p:cNvSpPr txBox="1">
                <a:spLocks noChangeArrowheads="1"/>
              </p:cNvSpPr>
              <p:nvPr/>
            </p:nvSpPr>
            <p:spPr bwMode="auto">
              <a:xfrm>
                <a:off x="2826" y="3964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1/2</a:t>
                </a:r>
              </a:p>
            </p:txBody>
          </p:sp>
          <p:sp>
            <p:nvSpPr>
              <p:cNvPr id="10294" name="Text Box 54"/>
              <p:cNvSpPr txBox="1">
                <a:spLocks noChangeArrowheads="1"/>
              </p:cNvSpPr>
              <p:nvPr/>
            </p:nvSpPr>
            <p:spPr bwMode="auto">
              <a:xfrm>
                <a:off x="2154" y="3984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1/3</a:t>
                </a:r>
              </a:p>
            </p:txBody>
          </p:sp>
          <p:sp>
            <p:nvSpPr>
              <p:cNvPr id="10298" name="Text Box 58"/>
              <p:cNvSpPr txBox="1">
                <a:spLocks noChangeArrowheads="1"/>
              </p:cNvSpPr>
              <p:nvPr/>
            </p:nvSpPr>
            <p:spPr bwMode="auto">
              <a:xfrm>
                <a:off x="3024" y="3936"/>
                <a:ext cx="34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hr-HR">
                    <a:cs typeface="Times New Roman" charset="0"/>
                  </a:rPr>
                  <a:t>Φ</a:t>
                </a:r>
                <a:r>
                  <a:rPr lang="hr-HR"/>
                  <a:t>  </a:t>
                </a:r>
              </a:p>
            </p:txBody>
          </p:sp>
          <p:sp>
            <p:nvSpPr>
              <p:cNvPr id="10304" name="Text Box 64"/>
              <p:cNvSpPr txBox="1">
                <a:spLocks noChangeArrowheads="1"/>
              </p:cNvSpPr>
              <p:nvPr/>
            </p:nvSpPr>
            <p:spPr bwMode="auto">
              <a:xfrm>
                <a:off x="1824" y="3964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1/4</a:t>
                </a:r>
              </a:p>
            </p:txBody>
          </p:sp>
          <p:sp>
            <p:nvSpPr>
              <p:cNvPr id="10309" name="Text Box 69"/>
              <p:cNvSpPr txBox="1">
                <a:spLocks noChangeArrowheads="1"/>
              </p:cNvSpPr>
              <p:nvPr/>
            </p:nvSpPr>
            <p:spPr bwMode="auto">
              <a:xfrm>
                <a:off x="3648" y="3964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1/4</a:t>
                </a:r>
              </a:p>
            </p:txBody>
          </p:sp>
          <p:sp>
            <p:nvSpPr>
              <p:cNvPr id="10312" name="Text Box 72"/>
              <p:cNvSpPr txBox="1">
                <a:spLocks noChangeArrowheads="1"/>
              </p:cNvSpPr>
              <p:nvPr/>
            </p:nvSpPr>
            <p:spPr bwMode="auto">
              <a:xfrm>
                <a:off x="3354" y="3964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1/3</a:t>
                </a:r>
              </a:p>
            </p:txBody>
          </p:sp>
          <p:sp>
            <p:nvSpPr>
              <p:cNvPr id="10314" name="Text Box 74"/>
              <p:cNvSpPr txBox="1">
                <a:spLocks noChangeArrowheads="1"/>
              </p:cNvSpPr>
              <p:nvPr/>
            </p:nvSpPr>
            <p:spPr bwMode="auto">
              <a:xfrm>
                <a:off x="2534" y="3936"/>
                <a:ext cx="34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hr-HR">
                    <a:cs typeface="Times New Roman" charset="0"/>
                  </a:rPr>
                  <a:t>Φ</a:t>
                </a:r>
                <a:r>
                  <a:rPr lang="hr-HR"/>
                  <a:t>  </a:t>
                </a:r>
              </a:p>
            </p:txBody>
          </p:sp>
        </p:grpSp>
        <p:grpSp>
          <p:nvGrpSpPr>
            <p:cNvPr id="10316" name="Group 76"/>
            <p:cNvGrpSpPr>
              <a:grpSpLocks/>
            </p:cNvGrpSpPr>
            <p:nvPr/>
          </p:nvGrpSpPr>
          <p:grpSpPr bwMode="auto">
            <a:xfrm>
              <a:off x="4694" y="480"/>
              <a:ext cx="346" cy="3372"/>
              <a:chOff x="4694" y="480"/>
              <a:chExt cx="346" cy="3372"/>
            </a:xfrm>
          </p:grpSpPr>
          <p:sp>
            <p:nvSpPr>
              <p:cNvPr id="10291" name="Text Box 51"/>
              <p:cNvSpPr txBox="1">
                <a:spLocks noChangeArrowheads="1"/>
              </p:cNvSpPr>
              <p:nvPr/>
            </p:nvSpPr>
            <p:spPr bwMode="auto">
              <a:xfrm>
                <a:off x="4704" y="3640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1/8</a:t>
                </a:r>
              </a:p>
            </p:txBody>
          </p:sp>
          <p:sp>
            <p:nvSpPr>
              <p:cNvPr id="10293" name="Text Box 53"/>
              <p:cNvSpPr txBox="1">
                <a:spLocks noChangeArrowheads="1"/>
              </p:cNvSpPr>
              <p:nvPr/>
            </p:nvSpPr>
            <p:spPr bwMode="auto">
              <a:xfrm>
                <a:off x="4704" y="480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1/8</a:t>
                </a:r>
              </a:p>
            </p:txBody>
          </p:sp>
          <p:sp>
            <p:nvSpPr>
              <p:cNvPr id="10295" name="Text Box 55"/>
              <p:cNvSpPr txBox="1">
                <a:spLocks noChangeArrowheads="1"/>
              </p:cNvSpPr>
              <p:nvPr/>
            </p:nvSpPr>
            <p:spPr bwMode="auto">
              <a:xfrm>
                <a:off x="4704" y="2784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1/3</a:t>
                </a:r>
              </a:p>
            </p:txBody>
          </p:sp>
          <p:sp>
            <p:nvSpPr>
              <p:cNvPr id="10305" name="Text Box 65"/>
              <p:cNvSpPr txBox="1">
                <a:spLocks noChangeArrowheads="1"/>
              </p:cNvSpPr>
              <p:nvPr/>
            </p:nvSpPr>
            <p:spPr bwMode="auto">
              <a:xfrm>
                <a:off x="4704" y="3100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1/4</a:t>
                </a:r>
              </a:p>
            </p:txBody>
          </p:sp>
          <p:sp>
            <p:nvSpPr>
              <p:cNvPr id="10310" name="Text Box 70"/>
              <p:cNvSpPr txBox="1">
                <a:spLocks noChangeArrowheads="1"/>
              </p:cNvSpPr>
              <p:nvPr/>
            </p:nvSpPr>
            <p:spPr bwMode="auto">
              <a:xfrm>
                <a:off x="4704" y="988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1/4</a:t>
                </a:r>
              </a:p>
            </p:txBody>
          </p:sp>
          <p:sp>
            <p:nvSpPr>
              <p:cNvPr id="10311" name="Text Box 71"/>
              <p:cNvSpPr txBox="1">
                <a:spLocks noChangeArrowheads="1"/>
              </p:cNvSpPr>
              <p:nvPr/>
            </p:nvSpPr>
            <p:spPr bwMode="auto">
              <a:xfrm>
                <a:off x="4704" y="1344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1/3</a:t>
                </a:r>
              </a:p>
            </p:txBody>
          </p:sp>
          <p:sp>
            <p:nvSpPr>
              <p:cNvPr id="10313" name="Text Box 73"/>
              <p:cNvSpPr txBox="1">
                <a:spLocks noChangeArrowheads="1"/>
              </p:cNvSpPr>
              <p:nvPr/>
            </p:nvSpPr>
            <p:spPr bwMode="auto">
              <a:xfrm>
                <a:off x="4694" y="2378"/>
                <a:ext cx="34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hr-HR">
                    <a:cs typeface="Times New Roman" charset="0"/>
                  </a:rPr>
                  <a:t>Φ</a:t>
                </a:r>
                <a:r>
                  <a:rPr lang="hr-HR"/>
                  <a:t>  </a:t>
                </a:r>
              </a:p>
            </p:txBody>
          </p:sp>
          <p:sp>
            <p:nvSpPr>
              <p:cNvPr id="10315" name="Text Box 75"/>
              <p:cNvSpPr txBox="1">
                <a:spLocks noChangeArrowheads="1"/>
              </p:cNvSpPr>
              <p:nvPr/>
            </p:nvSpPr>
            <p:spPr bwMode="auto">
              <a:xfrm>
                <a:off x="4704" y="2044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1600">
                    <a:latin typeface="Arial" charset="0"/>
                  </a:rPr>
                  <a:t>1/2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87" name="Picture 75" descr="D:\predavanja\Kompozicija i konstelacija\Henri Cartier Bresson.Berlinski zid.19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0"/>
            <a:ext cx="4600575" cy="6856413"/>
          </a:xfrm>
          <a:prstGeom prst="rect">
            <a:avLst/>
          </a:prstGeom>
          <a:noFill/>
        </p:spPr>
      </p:pic>
      <p:sp>
        <p:nvSpPr>
          <p:cNvPr id="13349" name="Line 37"/>
          <p:cNvSpPr>
            <a:spLocks noChangeShapeType="1"/>
          </p:cNvSpPr>
          <p:nvPr/>
        </p:nvSpPr>
        <p:spPr bwMode="auto">
          <a:xfrm>
            <a:off x="1981200" y="3429000"/>
            <a:ext cx="5111750" cy="0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51" name="Line 39"/>
          <p:cNvSpPr>
            <a:spLocks noChangeShapeType="1"/>
          </p:cNvSpPr>
          <p:nvPr/>
        </p:nvSpPr>
        <p:spPr bwMode="auto">
          <a:xfrm>
            <a:off x="1981200" y="4572000"/>
            <a:ext cx="5181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52" name="Line 40"/>
          <p:cNvSpPr>
            <a:spLocks noChangeShapeType="1"/>
          </p:cNvSpPr>
          <p:nvPr/>
        </p:nvSpPr>
        <p:spPr bwMode="auto">
          <a:xfrm>
            <a:off x="1981200" y="2286000"/>
            <a:ext cx="5181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54" name="Line 42"/>
          <p:cNvSpPr>
            <a:spLocks noChangeShapeType="1"/>
          </p:cNvSpPr>
          <p:nvPr/>
        </p:nvSpPr>
        <p:spPr bwMode="auto">
          <a:xfrm>
            <a:off x="1981200" y="1752600"/>
            <a:ext cx="5181600" cy="0"/>
          </a:xfrm>
          <a:prstGeom prst="lin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55" name="Line 43"/>
          <p:cNvSpPr>
            <a:spLocks noChangeShapeType="1"/>
          </p:cNvSpPr>
          <p:nvPr/>
        </p:nvSpPr>
        <p:spPr bwMode="auto">
          <a:xfrm>
            <a:off x="1981200" y="5105400"/>
            <a:ext cx="5181600" cy="0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56" name="Line 44"/>
          <p:cNvSpPr>
            <a:spLocks noChangeShapeType="1"/>
          </p:cNvSpPr>
          <p:nvPr/>
        </p:nvSpPr>
        <p:spPr bwMode="auto">
          <a:xfrm>
            <a:off x="3429000" y="0"/>
            <a:ext cx="0" cy="6781800"/>
          </a:xfrm>
          <a:prstGeom prst="lin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57" name="Line 45"/>
          <p:cNvSpPr>
            <a:spLocks noChangeShapeType="1"/>
          </p:cNvSpPr>
          <p:nvPr/>
        </p:nvSpPr>
        <p:spPr bwMode="auto">
          <a:xfrm>
            <a:off x="5715000" y="0"/>
            <a:ext cx="0" cy="6781800"/>
          </a:xfrm>
          <a:prstGeom prst="lin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58" name="Text Box 46"/>
          <p:cNvSpPr txBox="1">
            <a:spLocks noChangeArrowheads="1"/>
          </p:cNvSpPr>
          <p:nvPr/>
        </p:nvSpPr>
        <p:spPr bwMode="auto">
          <a:xfrm>
            <a:off x="7102475" y="4921250"/>
            <a:ext cx="476250" cy="3460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latin typeface="Arial" charset="0"/>
              </a:rPr>
              <a:t>1/4</a:t>
            </a:r>
          </a:p>
        </p:txBody>
      </p:sp>
      <p:sp>
        <p:nvSpPr>
          <p:cNvPr id="13362" name="Text Box 50"/>
          <p:cNvSpPr txBox="1">
            <a:spLocks noChangeArrowheads="1"/>
          </p:cNvSpPr>
          <p:nvPr/>
        </p:nvSpPr>
        <p:spPr bwMode="auto">
          <a:xfrm>
            <a:off x="7102475" y="4419600"/>
            <a:ext cx="476250" cy="3460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latin typeface="Arial" charset="0"/>
              </a:rPr>
              <a:t>1/3</a:t>
            </a:r>
          </a:p>
        </p:txBody>
      </p:sp>
      <p:sp>
        <p:nvSpPr>
          <p:cNvPr id="13363" name="Line 51"/>
          <p:cNvSpPr>
            <a:spLocks noChangeShapeType="1"/>
          </p:cNvSpPr>
          <p:nvPr/>
        </p:nvSpPr>
        <p:spPr bwMode="auto">
          <a:xfrm>
            <a:off x="1828800" y="4038600"/>
            <a:ext cx="54102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64" name="Text Box 52"/>
          <p:cNvSpPr txBox="1">
            <a:spLocks noChangeArrowheads="1"/>
          </p:cNvSpPr>
          <p:nvPr/>
        </p:nvSpPr>
        <p:spPr bwMode="auto">
          <a:xfrm>
            <a:off x="7086600" y="3775075"/>
            <a:ext cx="568325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cs typeface="Times New Roman" charset="0"/>
              </a:rPr>
              <a:t>Φ</a:t>
            </a:r>
            <a:r>
              <a:rPr lang="hr-HR"/>
              <a:t>  </a:t>
            </a:r>
          </a:p>
        </p:txBody>
      </p:sp>
      <p:sp>
        <p:nvSpPr>
          <p:cNvPr id="13365" name="Text Box 53"/>
          <p:cNvSpPr txBox="1">
            <a:spLocks noChangeArrowheads="1"/>
          </p:cNvSpPr>
          <p:nvPr/>
        </p:nvSpPr>
        <p:spPr bwMode="auto">
          <a:xfrm>
            <a:off x="7102475" y="1568450"/>
            <a:ext cx="476250" cy="3460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latin typeface="Arial" charset="0"/>
              </a:rPr>
              <a:t>1/4</a:t>
            </a:r>
          </a:p>
        </p:txBody>
      </p:sp>
      <p:sp>
        <p:nvSpPr>
          <p:cNvPr id="13367" name="Text Box 55"/>
          <p:cNvSpPr txBox="1">
            <a:spLocks noChangeArrowheads="1"/>
          </p:cNvSpPr>
          <p:nvPr/>
        </p:nvSpPr>
        <p:spPr bwMode="auto">
          <a:xfrm>
            <a:off x="7102475" y="2133600"/>
            <a:ext cx="476250" cy="3460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latin typeface="Arial" charset="0"/>
              </a:rPr>
              <a:t>1/3</a:t>
            </a:r>
          </a:p>
        </p:txBody>
      </p:sp>
      <p:sp>
        <p:nvSpPr>
          <p:cNvPr id="13370" name="Line 58"/>
          <p:cNvSpPr>
            <a:spLocks noChangeShapeType="1"/>
          </p:cNvSpPr>
          <p:nvPr/>
        </p:nvSpPr>
        <p:spPr bwMode="auto">
          <a:xfrm>
            <a:off x="1905000" y="914400"/>
            <a:ext cx="5257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71" name="Line 59"/>
          <p:cNvSpPr>
            <a:spLocks noChangeShapeType="1"/>
          </p:cNvSpPr>
          <p:nvPr/>
        </p:nvSpPr>
        <p:spPr bwMode="auto">
          <a:xfrm>
            <a:off x="1905000" y="5943600"/>
            <a:ext cx="5257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72" name="Text Box 60"/>
          <p:cNvSpPr txBox="1">
            <a:spLocks noChangeArrowheads="1"/>
          </p:cNvSpPr>
          <p:nvPr/>
        </p:nvSpPr>
        <p:spPr bwMode="auto">
          <a:xfrm>
            <a:off x="7086600" y="577850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latin typeface="Arial" charset="0"/>
              </a:rPr>
              <a:t>1/8</a:t>
            </a:r>
          </a:p>
        </p:txBody>
      </p:sp>
      <p:sp>
        <p:nvSpPr>
          <p:cNvPr id="13373" name="Text Box 61"/>
          <p:cNvSpPr txBox="1">
            <a:spLocks noChangeArrowheads="1"/>
          </p:cNvSpPr>
          <p:nvPr/>
        </p:nvSpPr>
        <p:spPr bwMode="auto">
          <a:xfrm>
            <a:off x="7086600" y="76200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latin typeface="Arial" charset="0"/>
              </a:rPr>
              <a:t>1/8</a:t>
            </a:r>
          </a:p>
        </p:txBody>
      </p:sp>
      <p:sp>
        <p:nvSpPr>
          <p:cNvPr id="13374" name="Line 62"/>
          <p:cNvSpPr>
            <a:spLocks noChangeShapeType="1"/>
          </p:cNvSpPr>
          <p:nvPr/>
        </p:nvSpPr>
        <p:spPr bwMode="auto">
          <a:xfrm flipV="1">
            <a:off x="4572000" y="76200"/>
            <a:ext cx="0" cy="6705600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75" name="Line 63"/>
          <p:cNvSpPr>
            <a:spLocks noChangeShapeType="1"/>
          </p:cNvSpPr>
          <p:nvPr/>
        </p:nvSpPr>
        <p:spPr bwMode="auto">
          <a:xfrm flipV="1">
            <a:off x="5334000" y="76200"/>
            <a:ext cx="0" cy="6705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76" name="Line 64"/>
          <p:cNvSpPr>
            <a:spLocks noChangeShapeType="1"/>
          </p:cNvSpPr>
          <p:nvPr/>
        </p:nvSpPr>
        <p:spPr bwMode="auto">
          <a:xfrm>
            <a:off x="5105400" y="0"/>
            <a:ext cx="0" cy="6781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77" name="Line 65"/>
          <p:cNvSpPr>
            <a:spLocks noChangeShapeType="1"/>
          </p:cNvSpPr>
          <p:nvPr/>
        </p:nvSpPr>
        <p:spPr bwMode="auto">
          <a:xfrm>
            <a:off x="4038600" y="0"/>
            <a:ext cx="0" cy="6781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78" name="Line 66"/>
          <p:cNvSpPr>
            <a:spLocks noChangeShapeType="1"/>
          </p:cNvSpPr>
          <p:nvPr/>
        </p:nvSpPr>
        <p:spPr bwMode="auto">
          <a:xfrm flipV="1">
            <a:off x="3810000" y="76200"/>
            <a:ext cx="0" cy="6705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3379" name="Text Box 67"/>
          <p:cNvSpPr txBox="1">
            <a:spLocks noChangeArrowheads="1"/>
          </p:cNvSpPr>
          <p:nvPr/>
        </p:nvSpPr>
        <p:spPr bwMode="auto">
          <a:xfrm>
            <a:off x="4486275" y="62928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solidFill>
                  <a:schemeClr val="bg1"/>
                </a:solidFill>
                <a:latin typeface="Arial" charset="0"/>
              </a:rPr>
              <a:t>1/2</a:t>
            </a:r>
          </a:p>
        </p:txBody>
      </p:sp>
      <p:sp>
        <p:nvSpPr>
          <p:cNvPr id="13380" name="Text Box 68"/>
          <p:cNvSpPr txBox="1">
            <a:spLocks noChangeArrowheads="1"/>
          </p:cNvSpPr>
          <p:nvPr/>
        </p:nvSpPr>
        <p:spPr bwMode="auto">
          <a:xfrm>
            <a:off x="3419475" y="632460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solidFill>
                  <a:schemeClr val="bg1"/>
                </a:solidFill>
                <a:latin typeface="Arial" charset="0"/>
              </a:rPr>
              <a:t>1/3</a:t>
            </a:r>
          </a:p>
        </p:txBody>
      </p:sp>
      <p:sp>
        <p:nvSpPr>
          <p:cNvPr id="13381" name="Text Box 69"/>
          <p:cNvSpPr txBox="1">
            <a:spLocks noChangeArrowheads="1"/>
          </p:cNvSpPr>
          <p:nvPr/>
        </p:nvSpPr>
        <p:spPr bwMode="auto">
          <a:xfrm>
            <a:off x="4800600" y="6248400"/>
            <a:ext cx="549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>
                <a:solidFill>
                  <a:schemeClr val="bg1"/>
                </a:solidFill>
                <a:cs typeface="Times New Roman" charset="0"/>
              </a:rPr>
              <a:t>Φ</a:t>
            </a:r>
            <a:r>
              <a:rPr lang="hr-HR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13382" name="Text Box 70"/>
          <p:cNvSpPr txBox="1">
            <a:spLocks noChangeArrowheads="1"/>
          </p:cNvSpPr>
          <p:nvPr/>
        </p:nvSpPr>
        <p:spPr bwMode="auto">
          <a:xfrm>
            <a:off x="2895600" y="62928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solidFill>
                  <a:schemeClr val="bg1"/>
                </a:solidFill>
                <a:latin typeface="Arial" charset="0"/>
              </a:rPr>
              <a:t>1/4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>
            <a:off x="5791200" y="62928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solidFill>
                  <a:schemeClr val="bg1"/>
                </a:solidFill>
                <a:latin typeface="Arial" charset="0"/>
              </a:rPr>
              <a:t>1/4</a:t>
            </a:r>
          </a:p>
        </p:txBody>
      </p:sp>
      <p:sp>
        <p:nvSpPr>
          <p:cNvPr id="13384" name="Text Box 72"/>
          <p:cNvSpPr txBox="1">
            <a:spLocks noChangeArrowheads="1"/>
          </p:cNvSpPr>
          <p:nvPr/>
        </p:nvSpPr>
        <p:spPr bwMode="auto">
          <a:xfrm>
            <a:off x="5324475" y="62928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solidFill>
                  <a:schemeClr val="bg1"/>
                </a:solidFill>
                <a:latin typeface="Arial" charset="0"/>
              </a:rPr>
              <a:t>1/3</a:t>
            </a:r>
          </a:p>
        </p:txBody>
      </p:sp>
      <p:sp>
        <p:nvSpPr>
          <p:cNvPr id="13385" name="Text Box 73"/>
          <p:cNvSpPr txBox="1">
            <a:spLocks noChangeArrowheads="1"/>
          </p:cNvSpPr>
          <p:nvPr/>
        </p:nvSpPr>
        <p:spPr bwMode="auto">
          <a:xfrm>
            <a:off x="4022725" y="6248400"/>
            <a:ext cx="549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>
                <a:solidFill>
                  <a:schemeClr val="bg1"/>
                </a:solidFill>
                <a:cs typeface="Times New Roman" charset="0"/>
              </a:rPr>
              <a:t>Φ</a:t>
            </a:r>
            <a:r>
              <a:rPr lang="hr-HR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13386" name="Text Box 74"/>
          <p:cNvSpPr txBox="1">
            <a:spLocks noChangeArrowheads="1"/>
          </p:cNvSpPr>
          <p:nvPr/>
        </p:nvSpPr>
        <p:spPr bwMode="auto">
          <a:xfrm>
            <a:off x="7086600" y="32448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latin typeface="Arial" charset="0"/>
              </a:rPr>
              <a:t>1/2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1028" descr="D:\predavanja\Analize\tonov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410200"/>
            <a:ext cx="2514600" cy="884238"/>
          </a:xfrm>
          <a:prstGeom prst="rect">
            <a:avLst/>
          </a:prstGeom>
          <a:noFill/>
        </p:spPr>
      </p:pic>
      <p:pic>
        <p:nvPicPr>
          <p:cNvPr id="11271" name="Picture 1031" descr="D:\predavanja\Kompozicija i konstelacija\Henri Cartier Bresson.Berlinski zid.1962.3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685800"/>
            <a:ext cx="2603500" cy="3886200"/>
          </a:xfrm>
          <a:prstGeom prst="rect">
            <a:avLst/>
          </a:prstGeom>
          <a:noFill/>
        </p:spPr>
      </p:pic>
      <p:pic>
        <p:nvPicPr>
          <p:cNvPr id="11272" name="Picture 1032" descr="D:\predavanja\Kompozicija i konstelacija\Henri Cartier Bresson.Berlinski zid.1962.4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4113" y="685800"/>
            <a:ext cx="3722687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12" name="Group 24"/>
          <p:cNvGrpSpPr>
            <a:grpSpLocks/>
          </p:cNvGrpSpPr>
          <p:nvPr/>
        </p:nvGrpSpPr>
        <p:grpSpPr bwMode="auto">
          <a:xfrm>
            <a:off x="6248400" y="381000"/>
            <a:ext cx="2743200" cy="4038600"/>
            <a:chOff x="3936" y="240"/>
            <a:chExt cx="1728" cy="2544"/>
          </a:xfrm>
        </p:grpSpPr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3936" y="240"/>
              <a:ext cx="1700" cy="254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2294" name="Rectangle 6"/>
            <p:cNvSpPr>
              <a:spLocks noChangeArrowheads="1"/>
            </p:cNvSpPr>
            <p:nvPr/>
          </p:nvSpPr>
          <p:spPr bwMode="auto">
            <a:xfrm>
              <a:off x="4559" y="240"/>
              <a:ext cx="1077" cy="1244"/>
            </a:xfrm>
            <a:prstGeom prst="rect">
              <a:avLst/>
            </a:prstGeom>
            <a:noFill/>
            <a:ln w="5715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3936" y="240"/>
              <a:ext cx="1700" cy="1724"/>
            </a:xfrm>
            <a:prstGeom prst="rect">
              <a:avLst/>
            </a:prstGeom>
            <a:noFill/>
            <a:ln w="5715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2296" name="Rectangle 8"/>
            <p:cNvSpPr>
              <a:spLocks noChangeArrowheads="1"/>
            </p:cNvSpPr>
            <p:nvPr/>
          </p:nvSpPr>
          <p:spPr bwMode="auto">
            <a:xfrm>
              <a:off x="4446" y="1710"/>
              <a:ext cx="510" cy="452"/>
            </a:xfrm>
            <a:prstGeom prst="rect">
              <a:avLst/>
            </a:prstGeom>
            <a:noFill/>
            <a:ln w="762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4446" y="890"/>
              <a:ext cx="498" cy="1462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2298" name="Line 10"/>
            <p:cNvSpPr>
              <a:spLocks noChangeShapeType="1"/>
            </p:cNvSpPr>
            <p:nvPr/>
          </p:nvSpPr>
          <p:spPr bwMode="auto">
            <a:xfrm flipV="1">
              <a:off x="3936" y="2388"/>
              <a:ext cx="1728" cy="113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2299" name="Line 11"/>
            <p:cNvSpPr>
              <a:spLocks noChangeShapeType="1"/>
            </p:cNvSpPr>
            <p:nvPr/>
          </p:nvSpPr>
          <p:spPr bwMode="auto">
            <a:xfrm flipH="1">
              <a:off x="4559" y="551"/>
              <a:ext cx="1077" cy="735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pic>
        <p:nvPicPr>
          <p:cNvPr id="12314" name="Picture 26" descr="D:\predavanja\Kompozicija i konstelacija\Henri Cartier Bresson.Berlinski zid.1962.5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81000"/>
            <a:ext cx="2703513" cy="4038600"/>
          </a:xfrm>
          <a:prstGeom prst="rect">
            <a:avLst/>
          </a:prstGeom>
          <a:noFill/>
        </p:spPr>
      </p:pic>
      <p:pic>
        <p:nvPicPr>
          <p:cNvPr id="12315" name="Picture 27" descr="D:\predavanja\Kompozicija i konstelacija\Henri Cartier Bresson.Berlinski zid.1962.3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" y="381000"/>
            <a:ext cx="270510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116</Words>
  <Application>Microsoft PowerPoint</Application>
  <PresentationFormat>On-screen Show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Times New Roman</vt:lpstr>
      <vt:lpstr>Arial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Miro</dc:creator>
  <cp:lastModifiedBy>Stojic</cp:lastModifiedBy>
  <cp:revision>67</cp:revision>
  <dcterms:created xsi:type="dcterms:W3CDTF">2002-12-17T16:27:30Z</dcterms:created>
  <dcterms:modified xsi:type="dcterms:W3CDTF">2009-02-16T19:36:05Z</dcterms:modified>
</cp:coreProperties>
</file>