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  <p:sldId id="263" r:id="rId4"/>
    <p:sldId id="268" r:id="rId5"/>
    <p:sldId id="288" r:id="rId6"/>
    <p:sldId id="283" r:id="rId7"/>
    <p:sldId id="280" r:id="rId8"/>
    <p:sldId id="256" r:id="rId9"/>
    <p:sldId id="264" r:id="rId10"/>
    <p:sldId id="265" r:id="rId11"/>
    <p:sldId id="266" r:id="rId12"/>
    <p:sldId id="267" r:id="rId13"/>
    <p:sldId id="269" r:id="rId14"/>
    <p:sldId id="258" r:id="rId15"/>
    <p:sldId id="281" r:id="rId16"/>
    <p:sldId id="284" r:id="rId17"/>
    <p:sldId id="285" r:id="rId18"/>
    <p:sldId id="286" r:id="rId19"/>
    <p:sldId id="279" r:id="rId20"/>
    <p:sldId id="278" r:id="rId21"/>
    <p:sldId id="273" r:id="rId22"/>
    <p:sldId id="272" r:id="rId23"/>
    <p:sldId id="287" r:id="rId24"/>
    <p:sldId id="290" r:id="rId25"/>
    <p:sldId id="294" r:id="rId26"/>
    <p:sldId id="292" r:id="rId27"/>
    <p:sldId id="295" r:id="rId28"/>
    <p:sldId id="291" r:id="rId29"/>
    <p:sldId id="293" r:id="rId30"/>
    <p:sldId id="282" r:id="rId31"/>
    <p:sldId id="275" r:id="rId32"/>
    <p:sldId id="274" r:id="rId33"/>
    <p:sldId id="260" r:id="rId34"/>
    <p:sldId id="259" r:id="rId35"/>
    <p:sldId id="270" r:id="rId36"/>
    <p:sldId id="276" r:id="rId37"/>
    <p:sldId id="271" r:id="rId38"/>
    <p:sldId id="296" r:id="rId39"/>
    <p:sldId id="297" r:id="rId40"/>
    <p:sldId id="298" r:id="rId41"/>
    <p:sldId id="300" r:id="rId42"/>
    <p:sldId id="301" r:id="rId43"/>
    <p:sldId id="261" r:id="rId44"/>
  </p:sldIdLst>
  <p:sldSz cx="9144000" cy="6858000" type="screen4x3"/>
  <p:notesSz cx="6858000" cy="9144000"/>
  <p:defaultTextStyle>
    <a:defPPr>
      <a:defRPr lang="hr-H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C0000"/>
    <a:srgbClr val="800000"/>
    <a:srgbClr val="262C24"/>
    <a:srgbClr val="3A4337"/>
    <a:srgbClr val="544040"/>
    <a:srgbClr val="FFFF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216" y="-108"/>
      </p:cViewPr>
      <p:guideLst>
        <p:guide orient="horz" pos="192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65469B-0535-40C9-AFDA-AB062B06145B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D6C34-8343-4902-88F7-C1944D71750D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047E5-EA6F-472C-B628-EF74B17AF599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B42A89-044C-47C9-ABBC-CD605CCB923A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FF0555-7954-429B-AD06-F994B72E05C2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28F92-A41A-4B4D-900C-D42AFB922B34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1ACD96-635B-4727-B840-A77BA610A2E2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967EA-3456-4FEC-BAF5-9B4CCD05178D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E01F2-9089-492E-B0E1-5FDF7CDF64C0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D97ADE-C841-4F8B-886D-F09D7D55E0B3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D31064-00FB-4C67-81BE-9173E84C3E06}" type="slidenum">
              <a:rPr lang="hr-HR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smtClean="0"/>
              <a:t>Click to edit Master text styles</a:t>
            </a:r>
          </a:p>
          <a:p>
            <a:pPr lvl="1"/>
            <a:r>
              <a:rPr lang="hr-HR" smtClean="0"/>
              <a:t>Second level</a:t>
            </a:r>
          </a:p>
          <a:p>
            <a:pPr lvl="2"/>
            <a:r>
              <a:rPr lang="hr-HR" smtClean="0"/>
              <a:t>Third level</a:t>
            </a:r>
          </a:p>
          <a:p>
            <a:pPr lvl="3"/>
            <a:r>
              <a:rPr lang="hr-HR" smtClean="0"/>
              <a:t>Fourth level</a:t>
            </a:r>
          </a:p>
          <a:p>
            <a:pPr lvl="4"/>
            <a:r>
              <a:rPr lang="hr-H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r-H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r-H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C405BDF-1D87-4225-9E67-E558272663A9}" type="slidenum">
              <a:rPr lang="hr-HR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BC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57200" y="6248400"/>
            <a:ext cx="1155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Afrika, Etiopija</a:t>
            </a:r>
          </a:p>
        </p:txBody>
      </p:sp>
      <p:pic>
        <p:nvPicPr>
          <p:cNvPr id="4100" name="Picture 4" descr="D:\predavanja\Ritam i simetrija mali\Afrika. Etiopija. kosa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4988" y="0"/>
            <a:ext cx="5532437" cy="6856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7364413" y="6430963"/>
            <a:ext cx="15509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Australski Aboridžini</a:t>
            </a:r>
          </a:p>
        </p:txBody>
      </p:sp>
      <p:pic>
        <p:nvPicPr>
          <p:cNvPr id="12293" name="Picture 5" descr="D:\predavanja\Ritam i simetrija mali\aboridj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671513"/>
            <a:ext cx="8610600" cy="56530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28600" y="6172200"/>
            <a:ext cx="1519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solidFill>
                  <a:schemeClr val="bg1"/>
                </a:solidFill>
                <a:latin typeface="Arial" charset="0"/>
              </a:rPr>
              <a:t>Norman McLaren:</a:t>
            </a:r>
            <a:br>
              <a:rPr lang="hr-HR" sz="1200">
                <a:solidFill>
                  <a:schemeClr val="bg1"/>
                </a:solidFill>
                <a:latin typeface="Arial" charset="0"/>
              </a:rPr>
            </a:br>
            <a:r>
              <a:rPr lang="hr-HR" sz="1200">
                <a:solidFill>
                  <a:schemeClr val="bg1"/>
                </a:solidFill>
                <a:latin typeface="Arial" charset="0"/>
              </a:rPr>
              <a:t>Pas de Deux, 1968.</a:t>
            </a:r>
          </a:p>
        </p:txBody>
      </p:sp>
      <p:pic>
        <p:nvPicPr>
          <p:cNvPr id="13316" name="Picture 4" descr="D:\predavanja\Ritam i simetrija mali\Norman McLaren. Pas de Deux. 19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8575"/>
            <a:ext cx="7315200" cy="68278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191000" y="6248400"/>
            <a:ext cx="2178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Marcel Duchamp:</a:t>
            </a:r>
            <a:br>
              <a:rPr lang="hr-HR" sz="1200">
                <a:latin typeface="Arial" charset="0"/>
              </a:rPr>
            </a:br>
            <a:r>
              <a:rPr lang="hr-HR" sz="1200" i="1">
                <a:latin typeface="Arial" charset="0"/>
              </a:rPr>
              <a:t>Akt silazi niz stepenice</a:t>
            </a:r>
            <a:r>
              <a:rPr lang="hr-HR" sz="1200">
                <a:latin typeface="Arial" charset="0"/>
              </a:rPr>
              <a:t>, 1912.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6723063" y="3733800"/>
            <a:ext cx="2420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Eadweard Muybridge: </a:t>
            </a:r>
            <a:br>
              <a:rPr lang="hr-HR" sz="1200">
                <a:latin typeface="Arial" charset="0"/>
              </a:rPr>
            </a:br>
            <a:r>
              <a:rPr lang="hr-HR" sz="1200" i="1">
                <a:latin typeface="Arial" charset="0"/>
              </a:rPr>
              <a:t>Čovjek silazi niz stepenice</a:t>
            </a:r>
            <a:r>
              <a:rPr lang="hr-HR" sz="1200">
                <a:latin typeface="Arial" charset="0"/>
              </a:rPr>
              <a:t>, 1883.</a:t>
            </a:r>
          </a:p>
        </p:txBody>
      </p:sp>
      <p:pic>
        <p:nvPicPr>
          <p:cNvPr id="14344" name="Picture 8" descr="D:\predavanja\Ritam i simetrija mali\Marcel Duchamp. Akt silazi niz stepenice. 19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8" y="0"/>
            <a:ext cx="4100512" cy="6856413"/>
          </a:xfrm>
          <a:prstGeom prst="rect">
            <a:avLst/>
          </a:prstGeom>
          <a:noFill/>
        </p:spPr>
      </p:pic>
      <p:pic>
        <p:nvPicPr>
          <p:cNvPr id="14345" name="Picture 9" descr="D:\predavanja\Ritam i simetrija mali\Muybridge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-22225"/>
            <a:ext cx="4572000" cy="360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609600"/>
            <a:ext cx="1905000" cy="609600"/>
          </a:xfrm>
        </p:spPr>
        <p:txBody>
          <a:bodyPr/>
          <a:lstStyle/>
          <a:p>
            <a:r>
              <a:rPr lang="hr-HR" sz="3000" b="1">
                <a:latin typeface="Arial" charset="0"/>
              </a:rPr>
              <a:t>Simetrija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441325" y="1636713"/>
            <a:ext cx="1543050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/>
            <a:r>
              <a:rPr lang="hr-HR" sz="1800">
                <a:latin typeface="Arial" charset="0"/>
              </a:rPr>
              <a:t>a) zrcaljenje:</a:t>
            </a:r>
          </a:p>
          <a:p>
            <a:pPr marL="457200" indent="-457200"/>
            <a:endParaRPr lang="hr-HR" sz="1800">
              <a:latin typeface="Arial" charset="0"/>
            </a:endParaRPr>
          </a:p>
          <a:p>
            <a:pPr marL="457200" indent="-457200"/>
            <a:endParaRPr lang="hr-HR" sz="1800">
              <a:latin typeface="Arial" charset="0"/>
            </a:endParaRPr>
          </a:p>
          <a:p>
            <a:pPr marL="457200" indent="-457200"/>
            <a:endParaRPr lang="hr-HR" sz="1800">
              <a:latin typeface="Arial" charset="0"/>
            </a:endParaRPr>
          </a:p>
          <a:p>
            <a:pPr marL="457200" indent="-457200"/>
            <a:endParaRPr lang="hr-HR" sz="1800">
              <a:latin typeface="Arial" charset="0"/>
            </a:endParaRPr>
          </a:p>
          <a:p>
            <a:pPr marL="457200" indent="-457200"/>
            <a:endParaRPr lang="hr-HR" sz="1800">
              <a:latin typeface="Arial" charset="0"/>
            </a:endParaRPr>
          </a:p>
          <a:p>
            <a:pPr marL="457200" indent="-457200"/>
            <a:r>
              <a:rPr lang="hr-HR" sz="1800">
                <a:latin typeface="Arial" charset="0"/>
              </a:rPr>
              <a:t>b) translacija:</a:t>
            </a:r>
          </a:p>
          <a:p>
            <a:pPr marL="457200" indent="-457200"/>
            <a:endParaRPr lang="hr-HR" sz="1800">
              <a:latin typeface="Arial" charset="0"/>
            </a:endParaRPr>
          </a:p>
          <a:p>
            <a:pPr marL="457200" indent="-457200"/>
            <a:endParaRPr lang="hr-HR" sz="1800">
              <a:latin typeface="Arial" charset="0"/>
            </a:endParaRPr>
          </a:p>
          <a:p>
            <a:pPr marL="457200" indent="-457200"/>
            <a:endParaRPr lang="hr-HR" sz="1800">
              <a:latin typeface="Arial" charset="0"/>
            </a:endParaRPr>
          </a:p>
          <a:p>
            <a:pPr marL="457200" indent="-457200"/>
            <a:endParaRPr lang="hr-HR" sz="1800">
              <a:latin typeface="Arial" charset="0"/>
            </a:endParaRPr>
          </a:p>
          <a:p>
            <a:pPr marL="457200" indent="-457200"/>
            <a:endParaRPr lang="hr-HR" sz="1800">
              <a:latin typeface="Arial" charset="0"/>
            </a:endParaRPr>
          </a:p>
          <a:p>
            <a:pPr marL="457200" indent="-457200"/>
            <a:r>
              <a:rPr lang="hr-HR" sz="1800">
                <a:latin typeface="Arial" charset="0"/>
              </a:rPr>
              <a:t>c) rotacija: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326188" y="23813"/>
            <a:ext cx="274161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600">
                <a:latin typeface="Arial" charset="0"/>
              </a:rPr>
              <a:t>“Ritam je u vremenu, </a:t>
            </a:r>
            <a:br>
              <a:rPr lang="hr-HR" sz="1600">
                <a:latin typeface="Arial" charset="0"/>
              </a:rPr>
            </a:br>
            <a:r>
              <a:rPr lang="hr-HR" sz="1600">
                <a:latin typeface="Arial" charset="0"/>
              </a:rPr>
              <a:t>što je simetrija u prostoru.”  </a:t>
            </a:r>
            <a:br>
              <a:rPr lang="hr-HR" sz="1600">
                <a:latin typeface="Arial" charset="0"/>
              </a:rPr>
            </a:br>
            <a:r>
              <a:rPr lang="hr-HR" sz="1600">
                <a:latin typeface="Arial" charset="0"/>
              </a:rPr>
              <a:t>                           </a:t>
            </a:r>
            <a:r>
              <a:rPr lang="hr-HR" sz="1600" i="1">
                <a:latin typeface="Arial" charset="0"/>
              </a:rPr>
              <a:t>E. d’Eichtal</a:t>
            </a:r>
          </a:p>
        </p:txBody>
      </p:sp>
      <p:grpSp>
        <p:nvGrpSpPr>
          <p:cNvPr id="16432" name="Group 48"/>
          <p:cNvGrpSpPr>
            <a:grpSpLocks/>
          </p:cNvGrpSpPr>
          <p:nvPr/>
        </p:nvGrpSpPr>
        <p:grpSpPr bwMode="auto">
          <a:xfrm>
            <a:off x="5334000" y="1219200"/>
            <a:ext cx="685800" cy="1143000"/>
            <a:chOff x="3792" y="960"/>
            <a:chExt cx="432" cy="720"/>
          </a:xfrm>
        </p:grpSpPr>
        <p:sp>
          <p:nvSpPr>
            <p:cNvPr id="16390" name="Line 6"/>
            <p:cNvSpPr>
              <a:spLocks noChangeShapeType="1"/>
            </p:cNvSpPr>
            <p:nvPr/>
          </p:nvSpPr>
          <p:spPr bwMode="auto">
            <a:xfrm>
              <a:off x="3792" y="960"/>
              <a:ext cx="43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391" name="Line 7"/>
            <p:cNvSpPr>
              <a:spLocks noChangeShapeType="1"/>
            </p:cNvSpPr>
            <p:nvPr/>
          </p:nvSpPr>
          <p:spPr bwMode="auto">
            <a:xfrm flipH="1">
              <a:off x="3792" y="1344"/>
              <a:ext cx="432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392" name="Line 8"/>
            <p:cNvSpPr>
              <a:spLocks noChangeShapeType="1"/>
            </p:cNvSpPr>
            <p:nvPr/>
          </p:nvSpPr>
          <p:spPr bwMode="auto">
            <a:xfrm flipV="1">
              <a:off x="3792" y="960"/>
              <a:ext cx="0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  <p:grpSp>
        <p:nvGrpSpPr>
          <p:cNvPr id="16431" name="Group 47"/>
          <p:cNvGrpSpPr>
            <a:grpSpLocks/>
          </p:cNvGrpSpPr>
          <p:nvPr/>
        </p:nvGrpSpPr>
        <p:grpSpPr bwMode="auto">
          <a:xfrm>
            <a:off x="4191000" y="1219200"/>
            <a:ext cx="609600" cy="1143000"/>
            <a:chOff x="3072" y="960"/>
            <a:chExt cx="384" cy="720"/>
          </a:xfrm>
        </p:grpSpPr>
        <p:sp>
          <p:nvSpPr>
            <p:cNvPr id="16394" name="Line 10"/>
            <p:cNvSpPr>
              <a:spLocks noChangeShapeType="1"/>
            </p:cNvSpPr>
            <p:nvPr/>
          </p:nvSpPr>
          <p:spPr bwMode="auto">
            <a:xfrm flipH="1">
              <a:off x="3072" y="960"/>
              <a:ext cx="384" cy="3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395" name="Line 11"/>
            <p:cNvSpPr>
              <a:spLocks noChangeShapeType="1"/>
            </p:cNvSpPr>
            <p:nvPr/>
          </p:nvSpPr>
          <p:spPr bwMode="auto">
            <a:xfrm>
              <a:off x="3072" y="1344"/>
              <a:ext cx="384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396" name="Line 12"/>
            <p:cNvSpPr>
              <a:spLocks noChangeShapeType="1"/>
            </p:cNvSpPr>
            <p:nvPr/>
          </p:nvSpPr>
          <p:spPr bwMode="auto">
            <a:xfrm flipV="1">
              <a:off x="3456" y="960"/>
              <a:ext cx="0" cy="7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  <p:grpSp>
        <p:nvGrpSpPr>
          <p:cNvPr id="16422" name="Group 38"/>
          <p:cNvGrpSpPr>
            <a:grpSpLocks/>
          </p:cNvGrpSpPr>
          <p:nvPr/>
        </p:nvGrpSpPr>
        <p:grpSpPr bwMode="auto">
          <a:xfrm>
            <a:off x="3200400" y="2971800"/>
            <a:ext cx="685800" cy="1143000"/>
            <a:chOff x="2448" y="2112"/>
            <a:chExt cx="432" cy="720"/>
          </a:xfrm>
        </p:grpSpPr>
        <p:sp>
          <p:nvSpPr>
            <p:cNvPr id="16397" name="Line 13"/>
            <p:cNvSpPr>
              <a:spLocks noChangeShapeType="1"/>
            </p:cNvSpPr>
            <p:nvPr/>
          </p:nvSpPr>
          <p:spPr bwMode="auto">
            <a:xfrm>
              <a:off x="2448" y="2112"/>
              <a:ext cx="432" cy="3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398" name="Line 14"/>
            <p:cNvSpPr>
              <a:spLocks noChangeShapeType="1"/>
            </p:cNvSpPr>
            <p:nvPr/>
          </p:nvSpPr>
          <p:spPr bwMode="auto">
            <a:xfrm flipH="1">
              <a:off x="2448" y="2496"/>
              <a:ext cx="432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399" name="Line 15"/>
            <p:cNvSpPr>
              <a:spLocks noChangeShapeType="1"/>
            </p:cNvSpPr>
            <p:nvPr/>
          </p:nvSpPr>
          <p:spPr bwMode="auto">
            <a:xfrm flipV="1">
              <a:off x="2448" y="2112"/>
              <a:ext cx="0" cy="7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  <p:grpSp>
        <p:nvGrpSpPr>
          <p:cNvPr id="16406" name="Group 22"/>
          <p:cNvGrpSpPr>
            <a:grpSpLocks/>
          </p:cNvGrpSpPr>
          <p:nvPr/>
        </p:nvGrpSpPr>
        <p:grpSpPr bwMode="auto">
          <a:xfrm rot="3600000">
            <a:off x="3505200" y="5562600"/>
            <a:ext cx="685800" cy="1143000"/>
            <a:chOff x="2448" y="3168"/>
            <a:chExt cx="432" cy="720"/>
          </a:xfrm>
        </p:grpSpPr>
        <p:sp>
          <p:nvSpPr>
            <p:cNvPr id="16400" name="Line 16"/>
            <p:cNvSpPr>
              <a:spLocks noChangeShapeType="1"/>
            </p:cNvSpPr>
            <p:nvPr/>
          </p:nvSpPr>
          <p:spPr bwMode="auto">
            <a:xfrm>
              <a:off x="2448" y="3168"/>
              <a:ext cx="432" cy="3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401" name="Line 17"/>
            <p:cNvSpPr>
              <a:spLocks noChangeShapeType="1"/>
            </p:cNvSpPr>
            <p:nvPr/>
          </p:nvSpPr>
          <p:spPr bwMode="auto">
            <a:xfrm flipH="1">
              <a:off x="2448" y="3552"/>
              <a:ext cx="432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402" name="Line 18"/>
            <p:cNvSpPr>
              <a:spLocks noChangeShapeType="1"/>
            </p:cNvSpPr>
            <p:nvPr/>
          </p:nvSpPr>
          <p:spPr bwMode="auto">
            <a:xfrm flipV="1">
              <a:off x="2448" y="3168"/>
              <a:ext cx="0" cy="7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  <p:grpSp>
        <p:nvGrpSpPr>
          <p:cNvPr id="16430" name="Group 46"/>
          <p:cNvGrpSpPr>
            <a:grpSpLocks/>
          </p:cNvGrpSpPr>
          <p:nvPr/>
        </p:nvGrpSpPr>
        <p:grpSpPr bwMode="auto">
          <a:xfrm>
            <a:off x="3200400" y="1219200"/>
            <a:ext cx="685800" cy="1143000"/>
            <a:chOff x="2448" y="960"/>
            <a:chExt cx="432" cy="720"/>
          </a:xfrm>
        </p:grpSpPr>
        <p:sp>
          <p:nvSpPr>
            <p:cNvPr id="16403" name="Line 19"/>
            <p:cNvSpPr>
              <a:spLocks noChangeShapeType="1"/>
            </p:cNvSpPr>
            <p:nvPr/>
          </p:nvSpPr>
          <p:spPr bwMode="auto">
            <a:xfrm>
              <a:off x="2448" y="960"/>
              <a:ext cx="432" cy="3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404" name="Line 20"/>
            <p:cNvSpPr>
              <a:spLocks noChangeShapeType="1"/>
            </p:cNvSpPr>
            <p:nvPr/>
          </p:nvSpPr>
          <p:spPr bwMode="auto">
            <a:xfrm flipH="1">
              <a:off x="2448" y="1344"/>
              <a:ext cx="432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405" name="Line 21"/>
            <p:cNvSpPr>
              <a:spLocks noChangeShapeType="1"/>
            </p:cNvSpPr>
            <p:nvPr/>
          </p:nvSpPr>
          <p:spPr bwMode="auto">
            <a:xfrm flipV="1">
              <a:off x="2448" y="960"/>
              <a:ext cx="0" cy="7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  <p:grpSp>
        <p:nvGrpSpPr>
          <p:cNvPr id="16407" name="Group 23"/>
          <p:cNvGrpSpPr>
            <a:grpSpLocks/>
          </p:cNvGrpSpPr>
          <p:nvPr/>
        </p:nvGrpSpPr>
        <p:grpSpPr bwMode="auto">
          <a:xfrm>
            <a:off x="4191000" y="5486400"/>
            <a:ext cx="685800" cy="1143000"/>
            <a:chOff x="2448" y="3168"/>
            <a:chExt cx="432" cy="720"/>
          </a:xfrm>
        </p:grpSpPr>
        <p:sp>
          <p:nvSpPr>
            <p:cNvPr id="16408" name="Line 24"/>
            <p:cNvSpPr>
              <a:spLocks noChangeShapeType="1"/>
            </p:cNvSpPr>
            <p:nvPr/>
          </p:nvSpPr>
          <p:spPr bwMode="auto">
            <a:xfrm>
              <a:off x="2448" y="3168"/>
              <a:ext cx="432" cy="3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409" name="Line 25"/>
            <p:cNvSpPr>
              <a:spLocks noChangeShapeType="1"/>
            </p:cNvSpPr>
            <p:nvPr/>
          </p:nvSpPr>
          <p:spPr bwMode="auto">
            <a:xfrm flipH="1">
              <a:off x="2448" y="3552"/>
              <a:ext cx="432" cy="33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410" name="Line 26"/>
            <p:cNvSpPr>
              <a:spLocks noChangeShapeType="1"/>
            </p:cNvSpPr>
            <p:nvPr/>
          </p:nvSpPr>
          <p:spPr bwMode="auto">
            <a:xfrm flipV="1">
              <a:off x="2448" y="3168"/>
              <a:ext cx="0" cy="7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  <p:grpSp>
        <p:nvGrpSpPr>
          <p:cNvPr id="16411" name="Group 27"/>
          <p:cNvGrpSpPr>
            <a:grpSpLocks/>
          </p:cNvGrpSpPr>
          <p:nvPr/>
        </p:nvGrpSpPr>
        <p:grpSpPr bwMode="auto">
          <a:xfrm rot="7200000">
            <a:off x="3200400" y="4953000"/>
            <a:ext cx="685800" cy="1143000"/>
            <a:chOff x="2448" y="3168"/>
            <a:chExt cx="432" cy="720"/>
          </a:xfrm>
        </p:grpSpPr>
        <p:sp>
          <p:nvSpPr>
            <p:cNvPr id="16412" name="Line 28"/>
            <p:cNvSpPr>
              <a:spLocks noChangeShapeType="1"/>
            </p:cNvSpPr>
            <p:nvPr/>
          </p:nvSpPr>
          <p:spPr bwMode="auto">
            <a:xfrm>
              <a:off x="2448" y="3168"/>
              <a:ext cx="43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413" name="Line 29"/>
            <p:cNvSpPr>
              <a:spLocks noChangeShapeType="1"/>
            </p:cNvSpPr>
            <p:nvPr/>
          </p:nvSpPr>
          <p:spPr bwMode="auto">
            <a:xfrm flipH="1">
              <a:off x="2448" y="3552"/>
              <a:ext cx="432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414" name="Line 30"/>
            <p:cNvSpPr>
              <a:spLocks noChangeShapeType="1"/>
            </p:cNvSpPr>
            <p:nvPr/>
          </p:nvSpPr>
          <p:spPr bwMode="auto">
            <a:xfrm flipV="1">
              <a:off x="2448" y="3168"/>
              <a:ext cx="0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  <p:grpSp>
        <p:nvGrpSpPr>
          <p:cNvPr id="16415" name="Group 31"/>
          <p:cNvGrpSpPr>
            <a:grpSpLocks/>
          </p:cNvGrpSpPr>
          <p:nvPr/>
        </p:nvGrpSpPr>
        <p:grpSpPr bwMode="auto">
          <a:xfrm rot="14400000">
            <a:off x="4191000" y="4343400"/>
            <a:ext cx="685800" cy="1143000"/>
            <a:chOff x="2448" y="3168"/>
            <a:chExt cx="432" cy="720"/>
          </a:xfrm>
        </p:grpSpPr>
        <p:sp>
          <p:nvSpPr>
            <p:cNvPr id="16416" name="Line 32"/>
            <p:cNvSpPr>
              <a:spLocks noChangeShapeType="1"/>
            </p:cNvSpPr>
            <p:nvPr/>
          </p:nvSpPr>
          <p:spPr bwMode="auto">
            <a:xfrm>
              <a:off x="2448" y="3168"/>
              <a:ext cx="43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417" name="Line 33"/>
            <p:cNvSpPr>
              <a:spLocks noChangeShapeType="1"/>
            </p:cNvSpPr>
            <p:nvPr/>
          </p:nvSpPr>
          <p:spPr bwMode="auto">
            <a:xfrm flipH="1">
              <a:off x="2448" y="3552"/>
              <a:ext cx="432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418" name="Line 34"/>
            <p:cNvSpPr>
              <a:spLocks noChangeShapeType="1"/>
            </p:cNvSpPr>
            <p:nvPr/>
          </p:nvSpPr>
          <p:spPr bwMode="auto">
            <a:xfrm flipV="1">
              <a:off x="2448" y="3168"/>
              <a:ext cx="0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  <p:sp>
        <p:nvSpPr>
          <p:cNvPr id="16419" name="Line 35"/>
          <p:cNvSpPr>
            <a:spLocks noChangeShapeType="1"/>
          </p:cNvSpPr>
          <p:nvPr/>
        </p:nvSpPr>
        <p:spPr bwMode="auto">
          <a:xfrm>
            <a:off x="4267200" y="2971800"/>
            <a:ext cx="685800" cy="609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6420" name="Line 36"/>
          <p:cNvSpPr>
            <a:spLocks noChangeShapeType="1"/>
          </p:cNvSpPr>
          <p:nvPr/>
        </p:nvSpPr>
        <p:spPr bwMode="auto">
          <a:xfrm flipH="1">
            <a:off x="4267200" y="3581400"/>
            <a:ext cx="685800" cy="533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6421" name="Line 37"/>
          <p:cNvSpPr>
            <a:spLocks noChangeShapeType="1"/>
          </p:cNvSpPr>
          <p:nvPr/>
        </p:nvSpPr>
        <p:spPr bwMode="auto">
          <a:xfrm flipV="1">
            <a:off x="4267200" y="2971800"/>
            <a:ext cx="0" cy="1143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grpSp>
        <p:nvGrpSpPr>
          <p:cNvPr id="16423" name="Group 39"/>
          <p:cNvGrpSpPr>
            <a:grpSpLocks/>
          </p:cNvGrpSpPr>
          <p:nvPr/>
        </p:nvGrpSpPr>
        <p:grpSpPr bwMode="auto">
          <a:xfrm rot="10800000">
            <a:off x="3505200" y="4343400"/>
            <a:ext cx="685800" cy="1143000"/>
            <a:chOff x="2448" y="3168"/>
            <a:chExt cx="432" cy="720"/>
          </a:xfrm>
        </p:grpSpPr>
        <p:sp>
          <p:nvSpPr>
            <p:cNvPr id="16424" name="Line 40"/>
            <p:cNvSpPr>
              <a:spLocks noChangeShapeType="1"/>
            </p:cNvSpPr>
            <p:nvPr/>
          </p:nvSpPr>
          <p:spPr bwMode="auto">
            <a:xfrm>
              <a:off x="2448" y="3168"/>
              <a:ext cx="432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425" name="Line 41"/>
            <p:cNvSpPr>
              <a:spLocks noChangeShapeType="1"/>
            </p:cNvSpPr>
            <p:nvPr/>
          </p:nvSpPr>
          <p:spPr bwMode="auto">
            <a:xfrm flipH="1">
              <a:off x="2448" y="3552"/>
              <a:ext cx="432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6426" name="Line 42"/>
            <p:cNvSpPr>
              <a:spLocks noChangeShapeType="1"/>
            </p:cNvSpPr>
            <p:nvPr/>
          </p:nvSpPr>
          <p:spPr bwMode="auto">
            <a:xfrm flipV="1">
              <a:off x="2448" y="3168"/>
              <a:ext cx="0" cy="7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  <p:sp>
        <p:nvSpPr>
          <p:cNvPr id="16427" name="Line 43"/>
          <p:cNvSpPr>
            <a:spLocks noChangeShapeType="1"/>
          </p:cNvSpPr>
          <p:nvPr/>
        </p:nvSpPr>
        <p:spPr bwMode="auto">
          <a:xfrm>
            <a:off x="5334000" y="2971800"/>
            <a:ext cx="685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6428" name="Line 44"/>
          <p:cNvSpPr>
            <a:spLocks noChangeShapeType="1"/>
          </p:cNvSpPr>
          <p:nvPr/>
        </p:nvSpPr>
        <p:spPr bwMode="auto">
          <a:xfrm flipH="1">
            <a:off x="5334000" y="3581400"/>
            <a:ext cx="685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6429" name="Line 45"/>
          <p:cNvSpPr>
            <a:spLocks noChangeShapeType="1"/>
          </p:cNvSpPr>
          <p:nvPr/>
        </p:nvSpPr>
        <p:spPr bwMode="auto">
          <a:xfrm flipV="1">
            <a:off x="5334000" y="29718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6433" name="Line 49"/>
          <p:cNvSpPr>
            <a:spLocks noChangeShapeType="1"/>
          </p:cNvSpPr>
          <p:nvPr/>
        </p:nvSpPr>
        <p:spPr bwMode="auto">
          <a:xfrm>
            <a:off x="5105400" y="762000"/>
            <a:ext cx="0" cy="2057400"/>
          </a:xfrm>
          <a:prstGeom prst="line">
            <a:avLst/>
          </a:prstGeom>
          <a:noFill/>
          <a:ln w="9525">
            <a:solidFill>
              <a:srgbClr val="CC0000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6435" name="Line 51"/>
          <p:cNvSpPr>
            <a:spLocks noChangeShapeType="1"/>
          </p:cNvSpPr>
          <p:nvPr/>
        </p:nvSpPr>
        <p:spPr bwMode="auto">
          <a:xfrm flipV="1">
            <a:off x="6019800" y="5410200"/>
            <a:ext cx="533400" cy="83820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6437" name="Line 53"/>
          <p:cNvSpPr>
            <a:spLocks noChangeShapeType="1"/>
          </p:cNvSpPr>
          <p:nvPr/>
        </p:nvSpPr>
        <p:spPr bwMode="auto">
          <a:xfrm flipH="1">
            <a:off x="6019800" y="6172200"/>
            <a:ext cx="990600" cy="7620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6438" name="Text Box 54"/>
          <p:cNvSpPr txBox="1">
            <a:spLocks noChangeArrowheads="1"/>
          </p:cNvSpPr>
          <p:nvPr/>
        </p:nvSpPr>
        <p:spPr bwMode="auto">
          <a:xfrm>
            <a:off x="7467600" y="1331913"/>
            <a:ext cx="147955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 b="1">
                <a:latin typeface="Arial" charset="0"/>
              </a:rPr>
              <a:t>Ritam:</a:t>
            </a:r>
          </a:p>
          <a:p>
            <a:r>
              <a:rPr lang="hr-HR" sz="1800">
                <a:latin typeface="Arial" charset="0"/>
              </a:rPr>
              <a:t>alternacija </a:t>
            </a:r>
            <a:br>
              <a:rPr lang="hr-HR" sz="1800">
                <a:latin typeface="Arial" charset="0"/>
              </a:rPr>
            </a:br>
            <a:r>
              <a:rPr lang="hr-HR" sz="1800">
                <a:latin typeface="Arial" charset="0"/>
              </a:rPr>
              <a:t>(a – b – a ...)</a:t>
            </a:r>
          </a:p>
          <a:p>
            <a:endParaRPr lang="hr-HR" sz="1800">
              <a:latin typeface="Arial" charset="0"/>
            </a:endParaRPr>
          </a:p>
          <a:p>
            <a:endParaRPr lang="hr-HR" sz="1800">
              <a:latin typeface="Arial" charset="0"/>
            </a:endParaRPr>
          </a:p>
          <a:p>
            <a:endParaRPr lang="hr-HR" sz="1800">
              <a:latin typeface="Arial" charset="0"/>
            </a:endParaRPr>
          </a:p>
          <a:p>
            <a:endParaRPr lang="hr-HR" sz="1800">
              <a:latin typeface="Arial" charset="0"/>
            </a:endParaRPr>
          </a:p>
          <a:p>
            <a:r>
              <a:rPr lang="hr-HR" sz="1800">
                <a:latin typeface="Arial" charset="0"/>
              </a:rPr>
              <a:t>dominacija</a:t>
            </a:r>
          </a:p>
          <a:p>
            <a:r>
              <a:rPr lang="hr-HR" sz="1800">
                <a:latin typeface="Arial" charset="0"/>
              </a:rPr>
              <a:t>(a – a – a ...)</a:t>
            </a:r>
          </a:p>
          <a:p>
            <a:endParaRPr lang="hr-HR" sz="1800">
              <a:latin typeface="Arial" charset="0"/>
            </a:endParaRPr>
          </a:p>
          <a:p>
            <a:endParaRPr lang="hr-HR" sz="1800">
              <a:latin typeface="Arial" charset="0"/>
            </a:endParaRPr>
          </a:p>
          <a:p>
            <a:endParaRPr lang="hr-HR" sz="1800">
              <a:latin typeface="Arial" charset="0"/>
            </a:endParaRPr>
          </a:p>
          <a:p>
            <a:endParaRPr lang="hr-HR" sz="1800">
              <a:latin typeface="Arial" charset="0"/>
            </a:endParaRPr>
          </a:p>
          <a:p>
            <a:r>
              <a:rPr lang="hr-HR" sz="1800">
                <a:latin typeface="Arial" charset="0"/>
              </a:rPr>
              <a:t> radijacija</a:t>
            </a:r>
          </a:p>
        </p:txBody>
      </p:sp>
      <p:sp>
        <p:nvSpPr>
          <p:cNvPr id="16439" name="Line 55"/>
          <p:cNvSpPr>
            <a:spLocks noChangeShapeType="1"/>
          </p:cNvSpPr>
          <p:nvPr/>
        </p:nvSpPr>
        <p:spPr bwMode="auto">
          <a:xfrm>
            <a:off x="4038600" y="762000"/>
            <a:ext cx="0" cy="2057400"/>
          </a:xfrm>
          <a:prstGeom prst="line">
            <a:avLst/>
          </a:prstGeom>
          <a:noFill/>
          <a:ln w="9525">
            <a:solidFill>
              <a:srgbClr val="CC0000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6440" name="Text Box 56"/>
          <p:cNvSpPr txBox="1">
            <a:spLocks noChangeArrowheads="1"/>
          </p:cNvSpPr>
          <p:nvPr/>
        </p:nvSpPr>
        <p:spPr bwMode="auto">
          <a:xfrm>
            <a:off x="4935538" y="315913"/>
            <a:ext cx="371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400">
                <a:solidFill>
                  <a:srgbClr val="CC0000"/>
                </a:solidFill>
                <a:latin typeface="Arial" charset="0"/>
              </a:rPr>
              <a:t>os</a:t>
            </a:r>
          </a:p>
        </p:txBody>
      </p:sp>
      <p:sp>
        <p:nvSpPr>
          <p:cNvPr id="16441" name="Text Box 57"/>
          <p:cNvSpPr txBox="1">
            <a:spLocks noChangeArrowheads="1"/>
          </p:cNvSpPr>
          <p:nvPr/>
        </p:nvSpPr>
        <p:spPr bwMode="auto">
          <a:xfrm>
            <a:off x="3868738" y="315913"/>
            <a:ext cx="371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400">
                <a:solidFill>
                  <a:srgbClr val="CC0000"/>
                </a:solidFill>
                <a:latin typeface="Arial" charset="0"/>
              </a:rPr>
              <a:t>os</a:t>
            </a:r>
          </a:p>
        </p:txBody>
      </p:sp>
      <p:sp>
        <p:nvSpPr>
          <p:cNvPr id="16442" name="Line 58"/>
          <p:cNvSpPr>
            <a:spLocks noChangeShapeType="1"/>
          </p:cNvSpPr>
          <p:nvPr/>
        </p:nvSpPr>
        <p:spPr bwMode="auto">
          <a:xfrm>
            <a:off x="4267200" y="2971800"/>
            <a:ext cx="10668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6443" name="Line 59"/>
          <p:cNvSpPr>
            <a:spLocks noChangeShapeType="1"/>
          </p:cNvSpPr>
          <p:nvPr/>
        </p:nvSpPr>
        <p:spPr bwMode="auto">
          <a:xfrm>
            <a:off x="3200400" y="4114800"/>
            <a:ext cx="10668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6444" name="Line 60"/>
          <p:cNvSpPr>
            <a:spLocks noChangeShapeType="1"/>
          </p:cNvSpPr>
          <p:nvPr/>
        </p:nvSpPr>
        <p:spPr bwMode="auto">
          <a:xfrm>
            <a:off x="4267200" y="4114800"/>
            <a:ext cx="10668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6445" name="Line 61"/>
          <p:cNvSpPr>
            <a:spLocks noChangeShapeType="1"/>
          </p:cNvSpPr>
          <p:nvPr/>
        </p:nvSpPr>
        <p:spPr bwMode="auto">
          <a:xfrm>
            <a:off x="3886200" y="3581400"/>
            <a:ext cx="10668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6446" name="Line 62"/>
          <p:cNvSpPr>
            <a:spLocks noChangeShapeType="1"/>
          </p:cNvSpPr>
          <p:nvPr/>
        </p:nvSpPr>
        <p:spPr bwMode="auto">
          <a:xfrm>
            <a:off x="4953000" y="3581400"/>
            <a:ext cx="10668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6447" name="Line 63"/>
          <p:cNvSpPr>
            <a:spLocks noChangeShapeType="1"/>
          </p:cNvSpPr>
          <p:nvPr/>
        </p:nvSpPr>
        <p:spPr bwMode="auto">
          <a:xfrm>
            <a:off x="6096000" y="4267200"/>
            <a:ext cx="10668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6448" name="Line 64"/>
          <p:cNvSpPr>
            <a:spLocks noChangeShapeType="1"/>
          </p:cNvSpPr>
          <p:nvPr/>
        </p:nvSpPr>
        <p:spPr bwMode="auto">
          <a:xfrm>
            <a:off x="3200400" y="2971800"/>
            <a:ext cx="1066800" cy="0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16449" name="Arc 65"/>
          <p:cNvSpPr>
            <a:spLocks/>
          </p:cNvSpPr>
          <p:nvPr/>
        </p:nvSpPr>
        <p:spPr bwMode="auto">
          <a:xfrm>
            <a:off x="5943600" y="5562600"/>
            <a:ext cx="609600" cy="838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CC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16450" name="Text Box 66"/>
          <p:cNvSpPr txBox="1">
            <a:spLocks noChangeArrowheads="1"/>
          </p:cNvSpPr>
          <p:nvPr/>
        </p:nvSpPr>
        <p:spPr bwMode="auto">
          <a:xfrm>
            <a:off x="6869113" y="6278563"/>
            <a:ext cx="387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solidFill>
                  <a:srgbClr val="CC0000"/>
                </a:solidFill>
                <a:latin typeface="Arial" charset="0"/>
              </a:rPr>
              <a:t>kut</a:t>
            </a:r>
            <a:endParaRPr lang="en-GB" sz="120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16451" name="Text Box 67"/>
          <p:cNvSpPr txBox="1">
            <a:spLocks noChangeArrowheads="1"/>
          </p:cNvSpPr>
          <p:nvPr/>
        </p:nvSpPr>
        <p:spPr bwMode="auto">
          <a:xfrm>
            <a:off x="6308725" y="3919538"/>
            <a:ext cx="5984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solidFill>
                  <a:srgbClr val="CC0000"/>
                </a:solidFill>
                <a:latin typeface="Arial" charset="0"/>
              </a:rPr>
              <a:t>vektor</a:t>
            </a:r>
            <a:endParaRPr lang="en-GB" sz="120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16463" name="Arc 79"/>
          <p:cNvSpPr>
            <a:spLocks/>
          </p:cNvSpPr>
          <p:nvPr/>
        </p:nvSpPr>
        <p:spPr bwMode="auto">
          <a:xfrm rot="2906096" flipH="1" flipV="1">
            <a:off x="2324100" y="5143500"/>
            <a:ext cx="838200" cy="7620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CC0000"/>
            </a:solidFill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hr-H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334000" y="6248400"/>
            <a:ext cx="2901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Navaho slika u pjesku: Kiša i kišni oblaci</a:t>
            </a:r>
          </a:p>
        </p:txBody>
      </p:sp>
      <p:pic>
        <p:nvPicPr>
          <p:cNvPr id="5125" name="Picture 5" descr="D:\predavanja\Ritam i simetrija mali\navaho. pjesa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312738"/>
            <a:ext cx="7467600" cy="5783262"/>
          </a:xfrm>
          <a:prstGeom prst="rect">
            <a:avLst/>
          </a:prstGeom>
          <a:noFill/>
        </p:spPr>
      </p:pic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1295400" y="685800"/>
            <a:ext cx="5867400" cy="4876800"/>
            <a:chOff x="816" y="432"/>
            <a:chExt cx="3696" cy="3072"/>
          </a:xfrm>
        </p:grpSpPr>
        <p:sp>
          <p:nvSpPr>
            <p:cNvPr id="5127" name="Line 7"/>
            <p:cNvSpPr>
              <a:spLocks noChangeShapeType="1"/>
            </p:cNvSpPr>
            <p:nvPr/>
          </p:nvSpPr>
          <p:spPr bwMode="auto">
            <a:xfrm>
              <a:off x="1920" y="2448"/>
              <a:ext cx="0" cy="1056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r-HR"/>
            </a:p>
          </p:txBody>
        </p:sp>
        <p:grpSp>
          <p:nvGrpSpPr>
            <p:cNvPr id="5128" name="Group 8"/>
            <p:cNvGrpSpPr>
              <a:grpSpLocks/>
            </p:cNvGrpSpPr>
            <p:nvPr/>
          </p:nvGrpSpPr>
          <p:grpSpPr bwMode="auto">
            <a:xfrm>
              <a:off x="816" y="432"/>
              <a:ext cx="3696" cy="2731"/>
              <a:chOff x="816" y="432"/>
              <a:chExt cx="3696" cy="2731"/>
            </a:xfrm>
          </p:grpSpPr>
          <p:sp>
            <p:nvSpPr>
              <p:cNvPr id="5129" name="Line 9"/>
              <p:cNvSpPr>
                <a:spLocks noChangeShapeType="1"/>
              </p:cNvSpPr>
              <p:nvPr/>
            </p:nvSpPr>
            <p:spPr bwMode="auto">
              <a:xfrm flipH="1">
                <a:off x="1440" y="2880"/>
                <a:ext cx="1104" cy="0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5130" name="Line 10"/>
              <p:cNvSpPr>
                <a:spLocks noChangeShapeType="1"/>
              </p:cNvSpPr>
              <p:nvPr/>
            </p:nvSpPr>
            <p:spPr bwMode="auto">
              <a:xfrm>
                <a:off x="3600" y="2880"/>
                <a:ext cx="912" cy="0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5131" name="Text Box 11"/>
              <p:cNvSpPr txBox="1">
                <a:spLocks noChangeArrowheads="1"/>
              </p:cNvSpPr>
              <p:nvPr/>
            </p:nvSpPr>
            <p:spPr bwMode="auto">
              <a:xfrm>
                <a:off x="2448" y="2759"/>
                <a:ext cx="1292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hr-HR" sz="1800" b="1">
                    <a:solidFill>
                      <a:srgbClr val="CC0000"/>
                    </a:solidFill>
                    <a:latin typeface="Arial" charset="0"/>
                  </a:rPr>
                  <a:t>ZRCALJENJE</a:t>
                </a:r>
                <a:br>
                  <a:rPr lang="hr-HR" sz="1800" b="1">
                    <a:solidFill>
                      <a:srgbClr val="CC0000"/>
                    </a:solidFill>
                    <a:latin typeface="Arial" charset="0"/>
                  </a:rPr>
                </a:br>
                <a:r>
                  <a:rPr lang="hr-HR" sz="1800" b="1">
                    <a:solidFill>
                      <a:srgbClr val="CC0000"/>
                    </a:solidFill>
                    <a:latin typeface="Arial" charset="0"/>
                  </a:rPr>
                  <a:t>(oblika, ne i boja)</a:t>
                </a:r>
                <a:endParaRPr lang="en-GB" sz="1800" b="1">
                  <a:solidFill>
                    <a:srgbClr val="CC0000"/>
                  </a:solidFill>
                  <a:latin typeface="Arial" charset="0"/>
                </a:endParaRPr>
              </a:p>
            </p:txBody>
          </p:sp>
          <p:sp>
            <p:nvSpPr>
              <p:cNvPr id="5132" name="Text Box 12"/>
              <p:cNvSpPr txBox="1">
                <a:spLocks noChangeArrowheads="1"/>
              </p:cNvSpPr>
              <p:nvPr/>
            </p:nvSpPr>
            <p:spPr bwMode="auto">
              <a:xfrm rot="-5400000">
                <a:off x="1422" y="1649"/>
                <a:ext cx="1132" cy="4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hr-HR" sz="1800" b="1">
                    <a:solidFill>
                      <a:srgbClr val="CC0000"/>
                    </a:solidFill>
                    <a:latin typeface="Arial" charset="0"/>
                  </a:rPr>
                  <a:t>TRANSLACIJA</a:t>
                </a:r>
                <a:br>
                  <a:rPr lang="hr-HR" sz="1800" b="1">
                    <a:solidFill>
                      <a:srgbClr val="CC0000"/>
                    </a:solidFill>
                    <a:latin typeface="Arial" charset="0"/>
                  </a:rPr>
                </a:br>
                <a:r>
                  <a:rPr lang="hr-HR" sz="2000" b="1">
                    <a:solidFill>
                      <a:srgbClr val="CC0000"/>
                    </a:solidFill>
                    <a:latin typeface="Arial" charset="0"/>
                  </a:rPr>
                  <a:t>(dominacija)</a:t>
                </a:r>
                <a:endParaRPr lang="en-GB" sz="2000" b="1">
                  <a:solidFill>
                    <a:srgbClr val="CC0000"/>
                  </a:solidFill>
                  <a:latin typeface="Arial" charset="0"/>
                </a:endParaRPr>
              </a:p>
            </p:txBody>
          </p:sp>
          <p:sp>
            <p:nvSpPr>
              <p:cNvPr id="5133" name="Line 13"/>
              <p:cNvSpPr>
                <a:spLocks noChangeShapeType="1"/>
              </p:cNvSpPr>
              <p:nvPr/>
            </p:nvSpPr>
            <p:spPr bwMode="auto">
              <a:xfrm flipV="1">
                <a:off x="1920" y="432"/>
                <a:ext cx="0" cy="816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5134" name="Text Box 14"/>
              <p:cNvSpPr txBox="1">
                <a:spLocks noChangeArrowheads="1"/>
              </p:cNvSpPr>
              <p:nvPr/>
            </p:nvSpPr>
            <p:spPr bwMode="auto">
              <a:xfrm rot="-5400000">
                <a:off x="537" y="1727"/>
                <a:ext cx="80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hr-HR" sz="2000" b="1">
                    <a:solidFill>
                      <a:srgbClr val="CC0000"/>
                    </a:solidFill>
                    <a:latin typeface="Arial" charset="0"/>
                  </a:rPr>
                  <a:t>alteracija</a:t>
                </a:r>
                <a:endParaRPr lang="en-GB" sz="2000" b="1">
                  <a:solidFill>
                    <a:srgbClr val="CC0000"/>
                  </a:solidFill>
                  <a:latin typeface="Arial" charset="0"/>
                </a:endParaRPr>
              </a:p>
            </p:txBody>
          </p:sp>
          <p:sp>
            <p:nvSpPr>
              <p:cNvPr id="5135" name="Line 15"/>
              <p:cNvSpPr>
                <a:spLocks noChangeShapeType="1"/>
              </p:cNvSpPr>
              <p:nvPr/>
            </p:nvSpPr>
            <p:spPr bwMode="auto">
              <a:xfrm flipV="1">
                <a:off x="960" y="576"/>
                <a:ext cx="192" cy="768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5136" name="Line 16"/>
              <p:cNvSpPr>
                <a:spLocks noChangeShapeType="1"/>
              </p:cNvSpPr>
              <p:nvPr/>
            </p:nvSpPr>
            <p:spPr bwMode="auto">
              <a:xfrm flipV="1">
                <a:off x="1008" y="672"/>
                <a:ext cx="384" cy="672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5137" name="Line 17"/>
              <p:cNvSpPr>
                <a:spLocks noChangeShapeType="1"/>
              </p:cNvSpPr>
              <p:nvPr/>
            </p:nvSpPr>
            <p:spPr bwMode="auto">
              <a:xfrm flipV="1">
                <a:off x="1008" y="1104"/>
                <a:ext cx="288" cy="336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5138" name="Line 18"/>
              <p:cNvSpPr>
                <a:spLocks noChangeShapeType="1"/>
              </p:cNvSpPr>
              <p:nvPr/>
            </p:nvSpPr>
            <p:spPr bwMode="auto">
              <a:xfrm flipV="1">
                <a:off x="1056" y="1248"/>
                <a:ext cx="336" cy="240"/>
              </a:xfrm>
              <a:prstGeom prst="line">
                <a:avLst/>
              </a:prstGeom>
              <a:noFill/>
              <a:ln w="38100">
                <a:solidFill>
                  <a:srgbClr val="CC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2133600" y="5973763"/>
            <a:ext cx="11207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Persijski tepih</a:t>
            </a:r>
          </a:p>
        </p:txBody>
      </p:sp>
      <p:pic>
        <p:nvPicPr>
          <p:cNvPr id="29701" name="Picture 5" descr="D:\predavanja\Ritam i simetrija mali\persijski tepi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0"/>
            <a:ext cx="4883150" cy="6856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6019800" y="6248400"/>
            <a:ext cx="2514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hr-HR" sz="1200">
                <a:solidFill>
                  <a:schemeClr val="tx2"/>
                </a:solidFill>
                <a:latin typeface="Arial" charset="0"/>
              </a:rPr>
              <a:t>Paul Cezann</a:t>
            </a:r>
            <a:r>
              <a:rPr lang="hr-HR" sz="1200">
                <a:solidFill>
                  <a:schemeClr val="tx2"/>
                </a:solidFill>
                <a:latin typeface="Arial" charset="0"/>
                <a:cs typeface="Times New Roman" pitchFamily="18" charset="0"/>
              </a:rPr>
              <a:t>é</a:t>
            </a:r>
            <a:r>
              <a:rPr lang="hr-HR" sz="1200">
                <a:solidFill>
                  <a:schemeClr val="tx2"/>
                </a:solidFill>
                <a:latin typeface="Arial" charset="0"/>
              </a:rPr>
              <a:t>: </a:t>
            </a:r>
            <a:r>
              <a:rPr lang="hr-HR" sz="1200" i="1">
                <a:solidFill>
                  <a:schemeClr val="tx2"/>
                </a:solidFill>
                <a:latin typeface="Arial" charset="0"/>
              </a:rPr>
              <a:t>Kartaši</a:t>
            </a:r>
            <a:r>
              <a:rPr lang="hr-HR" sz="1200">
                <a:solidFill>
                  <a:schemeClr val="tx2"/>
                </a:solidFill>
                <a:latin typeface="Arial" charset="0"/>
              </a:rPr>
              <a:t>, 1892</a:t>
            </a:r>
          </a:p>
        </p:txBody>
      </p:sp>
      <p:pic>
        <p:nvPicPr>
          <p:cNvPr id="32774" name="Picture 6" descr="D:\predavanja\Ritam i simetrija mali\Paul Cezanne. Kartasi.18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27013"/>
            <a:ext cx="7315200" cy="5868987"/>
          </a:xfrm>
          <a:prstGeom prst="rect">
            <a:avLst/>
          </a:prstGeom>
          <a:noFill/>
        </p:spPr>
      </p:pic>
      <p:sp>
        <p:nvSpPr>
          <p:cNvPr id="32775" name="Line 7"/>
          <p:cNvSpPr>
            <a:spLocks noChangeShapeType="1"/>
          </p:cNvSpPr>
          <p:nvPr/>
        </p:nvSpPr>
        <p:spPr bwMode="auto">
          <a:xfrm>
            <a:off x="4876800" y="76200"/>
            <a:ext cx="0" cy="6400800"/>
          </a:xfrm>
          <a:prstGeom prst="line">
            <a:avLst/>
          </a:prstGeom>
          <a:noFill/>
          <a:ln w="38100">
            <a:solidFill>
              <a:srgbClr val="FFFF00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3" descr="D:\predavanja\Ritam i simetrija mali\Trini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0"/>
            <a:ext cx="7543800" cy="6780213"/>
          </a:xfrm>
          <a:prstGeom prst="rect">
            <a:avLst/>
          </a:prstGeom>
          <a:noFill/>
        </p:spPr>
      </p:pic>
      <p:sp>
        <p:nvSpPr>
          <p:cNvPr id="33796" name="Line 4"/>
          <p:cNvSpPr>
            <a:spLocks noChangeShapeType="1"/>
          </p:cNvSpPr>
          <p:nvPr/>
        </p:nvSpPr>
        <p:spPr bwMode="auto">
          <a:xfrm>
            <a:off x="4648200" y="76200"/>
            <a:ext cx="0" cy="6400800"/>
          </a:xfrm>
          <a:prstGeom prst="line">
            <a:avLst/>
          </a:prstGeom>
          <a:noFill/>
          <a:ln w="38100">
            <a:solidFill>
              <a:srgbClr val="FFFF00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981200" y="609600"/>
            <a:ext cx="2286000" cy="567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600" i="1">
                <a:solidFill>
                  <a:schemeClr val="tx2"/>
                </a:solidFill>
                <a:latin typeface="Arial" charset="0"/>
              </a:rPr>
              <a:t>Vesna Parun</a:t>
            </a:r>
            <a:br>
              <a:rPr lang="hr-HR" sz="1600" i="1">
                <a:solidFill>
                  <a:schemeClr val="tx2"/>
                </a:solidFill>
                <a:latin typeface="Arial" charset="0"/>
              </a:rPr>
            </a:br>
            <a:r>
              <a:rPr lang="hr-HR" sz="2000" b="1">
                <a:solidFill>
                  <a:schemeClr val="tx2"/>
                </a:solidFill>
                <a:latin typeface="Arial" charset="0"/>
              </a:rPr>
              <a:t>Ide zima</a:t>
            </a:r>
            <a:r>
              <a:rPr lang="hr-HR" sz="2000">
                <a:solidFill>
                  <a:schemeClr val="tx2"/>
                </a:solidFill>
                <a:latin typeface="Arial" charset="0"/>
              </a:rPr>
              <a:t/>
            </a:r>
            <a:br>
              <a:rPr lang="hr-HR" sz="2000">
                <a:solidFill>
                  <a:schemeClr val="tx2"/>
                </a:solidFill>
                <a:latin typeface="Arial" charset="0"/>
              </a:rPr>
            </a:br>
            <a:endParaRPr lang="hr-HR" sz="2000">
              <a:solidFill>
                <a:schemeClr val="tx2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hr-HR" sz="2000">
                <a:solidFill>
                  <a:schemeClr val="tx2"/>
                </a:solidFill>
                <a:latin typeface="Arial" charset="0"/>
              </a:rPr>
              <a:t>Zima ide,</a:t>
            </a:r>
            <a:br>
              <a:rPr lang="hr-HR" sz="2000">
                <a:solidFill>
                  <a:schemeClr val="tx2"/>
                </a:solidFill>
                <a:latin typeface="Arial" charset="0"/>
              </a:rPr>
            </a:br>
            <a:r>
              <a:rPr lang="hr-HR" sz="2000">
                <a:solidFill>
                  <a:schemeClr val="tx2"/>
                </a:solidFill>
                <a:latin typeface="Arial" charset="0"/>
              </a:rPr>
              <a:t>ide zima.</a:t>
            </a:r>
            <a:br>
              <a:rPr lang="hr-HR" sz="2000">
                <a:solidFill>
                  <a:schemeClr val="tx2"/>
                </a:solidFill>
                <a:latin typeface="Arial" charset="0"/>
              </a:rPr>
            </a:br>
            <a:r>
              <a:rPr lang="hr-HR" sz="2000">
                <a:solidFill>
                  <a:schemeClr val="tx2"/>
                </a:solidFill>
                <a:latin typeface="Arial" charset="0"/>
              </a:rPr>
              <a:t>Mali zekan</a:t>
            </a:r>
            <a:br>
              <a:rPr lang="hr-HR" sz="2000">
                <a:solidFill>
                  <a:schemeClr val="tx2"/>
                </a:solidFill>
                <a:latin typeface="Arial" charset="0"/>
              </a:rPr>
            </a:br>
            <a:r>
              <a:rPr lang="hr-HR" sz="2000">
                <a:solidFill>
                  <a:schemeClr val="tx2"/>
                </a:solidFill>
                <a:latin typeface="Arial" charset="0"/>
              </a:rPr>
              <a:t>šumu ima.</a:t>
            </a:r>
            <a:br>
              <a:rPr lang="hr-HR" sz="2000">
                <a:solidFill>
                  <a:schemeClr val="tx2"/>
                </a:solidFill>
                <a:latin typeface="Arial" charset="0"/>
              </a:rPr>
            </a:br>
            <a:r>
              <a:rPr lang="hr-HR" sz="2000">
                <a:solidFill>
                  <a:schemeClr val="tx2"/>
                </a:solidFill>
                <a:latin typeface="Arial" charset="0"/>
              </a:rPr>
              <a:t/>
            </a:r>
            <a:br>
              <a:rPr lang="hr-HR" sz="2000">
                <a:solidFill>
                  <a:schemeClr val="tx2"/>
                </a:solidFill>
                <a:latin typeface="Arial" charset="0"/>
              </a:rPr>
            </a:br>
            <a:r>
              <a:rPr lang="hr-HR" sz="2000">
                <a:solidFill>
                  <a:schemeClr val="tx2"/>
                </a:solidFill>
                <a:latin typeface="Arial" charset="0"/>
              </a:rPr>
              <a:t>Zima ide,</a:t>
            </a:r>
            <a:br>
              <a:rPr lang="hr-HR" sz="2000">
                <a:solidFill>
                  <a:schemeClr val="tx2"/>
                </a:solidFill>
                <a:latin typeface="Arial" charset="0"/>
              </a:rPr>
            </a:br>
            <a:r>
              <a:rPr lang="hr-HR" sz="2000">
                <a:solidFill>
                  <a:schemeClr val="tx2"/>
                </a:solidFill>
                <a:latin typeface="Arial" charset="0"/>
              </a:rPr>
              <a:t>ide zima.</a:t>
            </a:r>
            <a:br>
              <a:rPr lang="hr-HR" sz="2000">
                <a:solidFill>
                  <a:schemeClr val="tx2"/>
                </a:solidFill>
                <a:latin typeface="Arial" charset="0"/>
              </a:rPr>
            </a:br>
            <a:r>
              <a:rPr lang="hr-HR" sz="2000">
                <a:solidFill>
                  <a:schemeClr val="tx2"/>
                </a:solidFill>
                <a:latin typeface="Arial" charset="0"/>
              </a:rPr>
              <a:t>Mali zekan</a:t>
            </a:r>
            <a:br>
              <a:rPr lang="hr-HR" sz="2000">
                <a:solidFill>
                  <a:schemeClr val="tx2"/>
                </a:solidFill>
                <a:latin typeface="Arial" charset="0"/>
              </a:rPr>
            </a:br>
            <a:r>
              <a:rPr lang="hr-HR" sz="2000">
                <a:solidFill>
                  <a:schemeClr val="tx2"/>
                </a:solidFill>
                <a:latin typeface="Arial" charset="0"/>
              </a:rPr>
              <a:t>majku ima.</a:t>
            </a:r>
            <a:br>
              <a:rPr lang="hr-HR" sz="2000">
                <a:solidFill>
                  <a:schemeClr val="tx2"/>
                </a:solidFill>
                <a:latin typeface="Arial" charset="0"/>
              </a:rPr>
            </a:br>
            <a:r>
              <a:rPr lang="hr-HR" sz="2000">
                <a:solidFill>
                  <a:schemeClr val="tx2"/>
                </a:solidFill>
                <a:latin typeface="Arial" charset="0"/>
              </a:rPr>
              <a:t/>
            </a:r>
            <a:br>
              <a:rPr lang="hr-HR" sz="2000">
                <a:solidFill>
                  <a:schemeClr val="tx2"/>
                </a:solidFill>
                <a:latin typeface="Arial" charset="0"/>
              </a:rPr>
            </a:br>
            <a:r>
              <a:rPr lang="hr-HR" sz="2000">
                <a:solidFill>
                  <a:schemeClr val="tx2"/>
                </a:solidFill>
                <a:latin typeface="Arial" charset="0"/>
              </a:rPr>
              <a:t>Zima ide,</a:t>
            </a:r>
            <a:br>
              <a:rPr lang="hr-HR" sz="2000">
                <a:solidFill>
                  <a:schemeClr val="tx2"/>
                </a:solidFill>
                <a:latin typeface="Arial" charset="0"/>
              </a:rPr>
            </a:br>
            <a:r>
              <a:rPr lang="hr-HR" sz="2000">
                <a:solidFill>
                  <a:schemeClr val="tx2"/>
                </a:solidFill>
                <a:latin typeface="Arial" charset="0"/>
              </a:rPr>
              <a:t>ide zima.</a:t>
            </a:r>
            <a:br>
              <a:rPr lang="hr-HR" sz="2000">
                <a:solidFill>
                  <a:schemeClr val="tx2"/>
                </a:solidFill>
                <a:latin typeface="Arial" charset="0"/>
              </a:rPr>
            </a:br>
            <a:r>
              <a:rPr lang="hr-HR" sz="2000">
                <a:solidFill>
                  <a:schemeClr val="tx2"/>
                </a:solidFill>
                <a:latin typeface="Arial" charset="0"/>
              </a:rPr>
              <a:t>Mali zekan</a:t>
            </a:r>
            <a:br>
              <a:rPr lang="hr-HR" sz="2000">
                <a:solidFill>
                  <a:schemeClr val="tx2"/>
                </a:solidFill>
                <a:latin typeface="Arial" charset="0"/>
              </a:rPr>
            </a:br>
            <a:r>
              <a:rPr lang="hr-HR" sz="2000">
                <a:solidFill>
                  <a:schemeClr val="tx2"/>
                </a:solidFill>
                <a:latin typeface="Arial" charset="0"/>
              </a:rPr>
              <a:t>krzno ima.</a:t>
            </a:r>
            <a:r>
              <a:rPr lang="hr-HR" sz="2000">
                <a:solidFill>
                  <a:schemeClr val="tx2"/>
                </a:solidFill>
              </a:rPr>
              <a:t/>
            </a:r>
            <a:br>
              <a:rPr lang="hr-HR" sz="2000">
                <a:solidFill>
                  <a:schemeClr val="tx2"/>
                </a:solidFill>
              </a:rPr>
            </a:br>
            <a:endParaRPr lang="hr-HR" sz="2000">
              <a:solidFill>
                <a:schemeClr val="tx2"/>
              </a:solidFill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5334000" y="1981200"/>
            <a:ext cx="7620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4572000" y="1981200"/>
            <a:ext cx="762000" cy="3810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5334000" y="1600200"/>
            <a:ext cx="762000" cy="3810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4572000" y="1600200"/>
            <a:ext cx="7620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r-HR"/>
          </a:p>
        </p:txBody>
      </p:sp>
      <p:sp>
        <p:nvSpPr>
          <p:cNvPr id="34828" name="Line 12"/>
          <p:cNvSpPr>
            <a:spLocks noChangeShapeType="1"/>
          </p:cNvSpPr>
          <p:nvPr/>
        </p:nvSpPr>
        <p:spPr bwMode="auto">
          <a:xfrm flipH="1">
            <a:off x="7086600" y="5573713"/>
            <a:ext cx="1828800" cy="7508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34829" name="Line 13"/>
          <p:cNvSpPr>
            <a:spLocks noChangeShapeType="1"/>
          </p:cNvSpPr>
          <p:nvPr/>
        </p:nvSpPr>
        <p:spPr bwMode="auto">
          <a:xfrm>
            <a:off x="7086600" y="5573713"/>
            <a:ext cx="1828800" cy="7508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hr-HR"/>
          </a:p>
        </p:txBody>
      </p:sp>
      <p:pic>
        <p:nvPicPr>
          <p:cNvPr id="34830" name="Picture 14" descr="D:\predavanja\Analiza i kompozicija\Bizant. Dobri pastir. Ravenn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268288"/>
            <a:ext cx="1828800" cy="1130300"/>
          </a:xfrm>
          <a:prstGeom prst="rect">
            <a:avLst/>
          </a:prstGeom>
          <a:noFill/>
        </p:spPr>
      </p:pic>
      <p:pic>
        <p:nvPicPr>
          <p:cNvPr id="34831" name="Picture 15" descr="D:\predavanja\Ritam i simetrija mali\Trinita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1587500"/>
            <a:ext cx="1803400" cy="1612900"/>
          </a:xfrm>
          <a:prstGeom prst="rect">
            <a:avLst/>
          </a:prstGeom>
          <a:noFill/>
        </p:spPr>
      </p:pic>
      <p:pic>
        <p:nvPicPr>
          <p:cNvPr id="34832" name="Picture 16" descr="D:\predavanja\Ritam i simetrija mali\Paul Cezanne. Kartasi2.189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6600" y="3429000"/>
            <a:ext cx="1803400" cy="144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5410200" y="6248400"/>
            <a:ext cx="3581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hr-HR" sz="1200">
                <a:latin typeface="Arial" charset="0"/>
              </a:rPr>
              <a:t>Henri Cartier Bresson: </a:t>
            </a:r>
            <a:r>
              <a:rPr lang="hr-HR" sz="1200" i="1">
                <a:latin typeface="Arial" charset="0"/>
              </a:rPr>
              <a:t>Ille de la Cite, Paris</a:t>
            </a:r>
            <a:r>
              <a:rPr lang="hr-HR" sz="1200">
                <a:latin typeface="Arial" charset="0"/>
              </a:rPr>
              <a:t>, 1952.</a:t>
            </a:r>
          </a:p>
        </p:txBody>
      </p:sp>
      <p:pic>
        <p:nvPicPr>
          <p:cNvPr id="27652" name="Picture 4" descr="D:\predavanja\Ritam i simetrija mali\Henri Cartier Bresson.Ille de la Cite Paris.19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04800"/>
            <a:ext cx="8686800" cy="5845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2C2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28600" y="6096000"/>
            <a:ext cx="1349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solidFill>
                  <a:schemeClr val="bg1"/>
                </a:solidFill>
                <a:latin typeface="Arial" charset="0"/>
              </a:rPr>
              <a:t>Kubanska maska</a:t>
            </a:r>
            <a:br>
              <a:rPr lang="hr-HR" sz="1200">
                <a:solidFill>
                  <a:schemeClr val="bg1"/>
                </a:solidFill>
                <a:latin typeface="Arial" charset="0"/>
              </a:rPr>
            </a:br>
            <a:r>
              <a:rPr lang="hr-HR" sz="1200">
                <a:solidFill>
                  <a:schemeClr val="bg1"/>
                </a:solidFill>
                <a:latin typeface="Arial" charset="0"/>
              </a:rPr>
              <a:t>Ngaady Mwash</a:t>
            </a:r>
          </a:p>
        </p:txBody>
      </p:sp>
      <p:pic>
        <p:nvPicPr>
          <p:cNvPr id="9221" name="Picture 5" descr="D:\predavanja\Ritam i simetrija mali\Kubanska maska Ngaady Mwaas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0"/>
            <a:ext cx="5378450" cy="6856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381000" y="6019800"/>
            <a:ext cx="1687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Henri Cartier Bresson:</a:t>
            </a:r>
            <a:br>
              <a:rPr lang="hr-HR" sz="1200">
                <a:latin typeface="Arial" charset="0"/>
              </a:rPr>
            </a:br>
            <a:r>
              <a:rPr lang="hr-HR" sz="1200" i="1">
                <a:latin typeface="Arial" charset="0"/>
              </a:rPr>
              <a:t>Atena</a:t>
            </a:r>
            <a:r>
              <a:rPr lang="hr-HR" sz="1200">
                <a:latin typeface="Arial" charset="0"/>
              </a:rPr>
              <a:t>, 1953.</a:t>
            </a:r>
          </a:p>
        </p:txBody>
      </p:sp>
      <p:pic>
        <p:nvPicPr>
          <p:cNvPr id="26628" name="Picture 4" descr="D:\predavanja\Ritam i simetrija mali\Henri Cartier Bresson.Atena.19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6950" y="0"/>
            <a:ext cx="4591050" cy="6856413"/>
          </a:xfrm>
          <a:prstGeom prst="rect">
            <a:avLst/>
          </a:prstGeom>
          <a:noFill/>
        </p:spPr>
      </p:pic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5029200" y="152400"/>
            <a:ext cx="0" cy="6400800"/>
          </a:xfrm>
          <a:prstGeom prst="line">
            <a:avLst/>
          </a:prstGeom>
          <a:noFill/>
          <a:ln w="38100">
            <a:solidFill>
              <a:srgbClr val="FFFF00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 flipV="1">
            <a:off x="1905000" y="3657600"/>
            <a:ext cx="5410200" cy="76200"/>
          </a:xfrm>
          <a:prstGeom prst="line">
            <a:avLst/>
          </a:prstGeom>
          <a:noFill/>
          <a:ln w="38100">
            <a:solidFill>
              <a:srgbClr val="FFFF00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animBg="1"/>
      <p:bldP spid="2663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D:\predavanja\Ritam i simetrija mali\mexzm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882650"/>
            <a:ext cx="8597900" cy="4451350"/>
          </a:xfrm>
          <a:prstGeom prst="rect">
            <a:avLst/>
          </a:prstGeom>
          <a:noFill/>
        </p:spPr>
      </p:pic>
      <p:pic>
        <p:nvPicPr>
          <p:cNvPr id="21508" name="Picture 4" descr="D:\predavanja\Ritam\mexzmij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838200"/>
            <a:ext cx="8763000" cy="4527550"/>
          </a:xfrm>
          <a:prstGeom prst="rect">
            <a:avLst/>
          </a:prstGeom>
          <a:noFill/>
        </p:spPr>
      </p:pic>
      <p:grpSp>
        <p:nvGrpSpPr>
          <p:cNvPr id="21509" name="Group 5"/>
          <p:cNvGrpSpPr>
            <a:grpSpLocks/>
          </p:cNvGrpSpPr>
          <p:nvPr/>
        </p:nvGrpSpPr>
        <p:grpSpPr bwMode="auto">
          <a:xfrm>
            <a:off x="1143000" y="609600"/>
            <a:ext cx="7315200" cy="5319713"/>
            <a:chOff x="720" y="384"/>
            <a:chExt cx="4608" cy="3351"/>
          </a:xfrm>
        </p:grpSpPr>
        <p:sp>
          <p:nvSpPr>
            <p:cNvPr id="21510" name="Line 6"/>
            <p:cNvSpPr>
              <a:spLocks noChangeShapeType="1"/>
            </p:cNvSpPr>
            <p:nvPr/>
          </p:nvSpPr>
          <p:spPr bwMode="auto">
            <a:xfrm>
              <a:off x="2976" y="384"/>
              <a:ext cx="0" cy="3168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prstDash val="lgDashDot"/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1511" name="Text Box 7"/>
            <p:cNvSpPr txBox="1">
              <a:spLocks noChangeArrowheads="1"/>
            </p:cNvSpPr>
            <p:nvPr/>
          </p:nvSpPr>
          <p:spPr bwMode="auto">
            <a:xfrm>
              <a:off x="2496" y="3504"/>
              <a:ext cx="106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1800" b="1">
                  <a:solidFill>
                    <a:srgbClr val="CC0000"/>
                  </a:solidFill>
                  <a:latin typeface="Arial" charset="0"/>
                </a:rPr>
                <a:t>ZRCALJENJE</a:t>
              </a:r>
              <a:endParaRPr lang="en-GB" sz="1800" b="1">
                <a:solidFill>
                  <a:srgbClr val="CC0000"/>
                </a:solidFill>
                <a:latin typeface="Arial" charset="0"/>
              </a:endParaRPr>
            </a:p>
          </p:txBody>
        </p:sp>
        <p:sp>
          <p:nvSpPr>
            <p:cNvPr id="21512" name="Line 8"/>
            <p:cNvSpPr>
              <a:spLocks noChangeShapeType="1"/>
            </p:cNvSpPr>
            <p:nvPr/>
          </p:nvSpPr>
          <p:spPr bwMode="auto">
            <a:xfrm flipH="1">
              <a:off x="720" y="3600"/>
              <a:ext cx="1728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1513" name="Line 9"/>
            <p:cNvSpPr>
              <a:spLocks noChangeShapeType="1"/>
            </p:cNvSpPr>
            <p:nvPr/>
          </p:nvSpPr>
          <p:spPr bwMode="auto">
            <a:xfrm>
              <a:off x="3600" y="3600"/>
              <a:ext cx="1728" cy="0"/>
            </a:xfrm>
            <a:prstGeom prst="line">
              <a:avLst/>
            </a:prstGeom>
            <a:noFill/>
            <a:ln w="38100">
              <a:solidFill>
                <a:srgbClr val="CC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1514" name="Text Box 10"/>
            <p:cNvSpPr txBox="1">
              <a:spLocks noChangeArrowheads="1"/>
            </p:cNvSpPr>
            <p:nvPr/>
          </p:nvSpPr>
          <p:spPr bwMode="auto">
            <a:xfrm>
              <a:off x="1248" y="3120"/>
              <a:ext cx="10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1600" b="1">
                  <a:solidFill>
                    <a:srgbClr val="FFFF00"/>
                  </a:solidFill>
                  <a:latin typeface="Arial" charset="0"/>
                </a:rPr>
                <a:t>TRANSLACIJA</a:t>
              </a:r>
              <a:endParaRPr lang="en-GB" sz="1600" b="1">
                <a:solidFill>
                  <a:srgbClr val="FFFF00"/>
                </a:solidFill>
                <a:latin typeface="Arial" charset="0"/>
              </a:endParaRPr>
            </a:p>
          </p:txBody>
        </p:sp>
        <p:sp>
          <p:nvSpPr>
            <p:cNvPr id="21515" name="Line 11"/>
            <p:cNvSpPr>
              <a:spLocks noChangeShapeType="1"/>
            </p:cNvSpPr>
            <p:nvPr/>
          </p:nvSpPr>
          <p:spPr bwMode="auto">
            <a:xfrm>
              <a:off x="2064" y="1056"/>
              <a:ext cx="576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1516" name="Line 12"/>
            <p:cNvSpPr>
              <a:spLocks noChangeShapeType="1"/>
            </p:cNvSpPr>
            <p:nvPr/>
          </p:nvSpPr>
          <p:spPr bwMode="auto">
            <a:xfrm>
              <a:off x="4032" y="3072"/>
              <a:ext cx="576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1517" name="Line 13"/>
            <p:cNvSpPr>
              <a:spLocks noChangeShapeType="1"/>
            </p:cNvSpPr>
            <p:nvPr/>
          </p:nvSpPr>
          <p:spPr bwMode="auto">
            <a:xfrm>
              <a:off x="1536" y="3072"/>
              <a:ext cx="576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1518" name="Line 14"/>
            <p:cNvSpPr>
              <a:spLocks noChangeShapeType="1"/>
            </p:cNvSpPr>
            <p:nvPr/>
          </p:nvSpPr>
          <p:spPr bwMode="auto">
            <a:xfrm>
              <a:off x="3360" y="1056"/>
              <a:ext cx="576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1519" name="Line 15"/>
            <p:cNvSpPr>
              <a:spLocks noChangeShapeType="1"/>
            </p:cNvSpPr>
            <p:nvPr/>
          </p:nvSpPr>
          <p:spPr bwMode="auto">
            <a:xfrm>
              <a:off x="2736" y="3072"/>
              <a:ext cx="576" cy="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1520" name="Text Box 16"/>
            <p:cNvSpPr txBox="1">
              <a:spLocks noChangeArrowheads="1"/>
            </p:cNvSpPr>
            <p:nvPr/>
          </p:nvSpPr>
          <p:spPr bwMode="auto">
            <a:xfrm rot="-5400000">
              <a:off x="1688" y="1814"/>
              <a:ext cx="76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1600" b="1">
                  <a:solidFill>
                    <a:schemeClr val="bg1"/>
                  </a:solidFill>
                  <a:latin typeface="Arial" charset="0"/>
                </a:rPr>
                <a:t>ROTACIJA</a:t>
              </a:r>
              <a:endParaRPr lang="en-GB" sz="1600" b="1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21521" name="Line 17"/>
            <p:cNvSpPr>
              <a:spLocks noChangeShapeType="1"/>
            </p:cNvSpPr>
            <p:nvPr/>
          </p:nvSpPr>
          <p:spPr bwMode="auto">
            <a:xfrm flipH="1">
              <a:off x="1728" y="2112"/>
              <a:ext cx="240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1522" name="Line 18"/>
            <p:cNvSpPr>
              <a:spLocks noChangeShapeType="1"/>
            </p:cNvSpPr>
            <p:nvPr/>
          </p:nvSpPr>
          <p:spPr bwMode="auto">
            <a:xfrm flipV="1">
              <a:off x="2208" y="1632"/>
              <a:ext cx="192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1523" name="Text Box 19"/>
            <p:cNvSpPr txBox="1">
              <a:spLocks noChangeArrowheads="1"/>
            </p:cNvSpPr>
            <p:nvPr/>
          </p:nvSpPr>
          <p:spPr bwMode="auto">
            <a:xfrm rot="-10800000">
              <a:off x="2209" y="1296"/>
              <a:ext cx="28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3200">
                  <a:solidFill>
                    <a:schemeClr val="bg1"/>
                  </a:solidFill>
                  <a:latin typeface="Arial" charset="0"/>
                </a:rPr>
                <a:t>A</a:t>
              </a:r>
              <a:endParaRPr lang="en-GB" sz="3200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21524" name="Text Box 20"/>
            <p:cNvSpPr txBox="1">
              <a:spLocks noChangeArrowheads="1"/>
            </p:cNvSpPr>
            <p:nvPr/>
          </p:nvSpPr>
          <p:spPr bwMode="auto">
            <a:xfrm>
              <a:off x="1632" y="2352"/>
              <a:ext cx="287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3200">
                  <a:solidFill>
                    <a:schemeClr val="bg1"/>
                  </a:solidFill>
                  <a:latin typeface="Arial" charset="0"/>
                </a:rPr>
                <a:t>A</a:t>
              </a:r>
              <a:endParaRPr lang="en-GB" sz="3200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21525" name="Text Box 21"/>
            <p:cNvSpPr txBox="1">
              <a:spLocks noChangeArrowheads="1"/>
            </p:cNvSpPr>
            <p:nvPr/>
          </p:nvSpPr>
          <p:spPr bwMode="auto">
            <a:xfrm>
              <a:off x="2976" y="2816"/>
              <a:ext cx="2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2000" b="1">
                  <a:solidFill>
                    <a:srgbClr val="FFFF00"/>
                  </a:solidFill>
                  <a:latin typeface="Arial" charset="0"/>
                </a:rPr>
                <a:t>a</a:t>
              </a:r>
              <a:endParaRPr lang="en-GB" sz="2000" b="1">
                <a:solidFill>
                  <a:srgbClr val="FFFF00"/>
                </a:solidFill>
                <a:latin typeface="Arial" charset="0"/>
              </a:endParaRPr>
            </a:p>
          </p:txBody>
        </p:sp>
        <p:sp>
          <p:nvSpPr>
            <p:cNvPr id="21526" name="Text Box 22"/>
            <p:cNvSpPr txBox="1">
              <a:spLocks noChangeArrowheads="1"/>
            </p:cNvSpPr>
            <p:nvPr/>
          </p:nvSpPr>
          <p:spPr bwMode="auto">
            <a:xfrm>
              <a:off x="4211" y="2816"/>
              <a:ext cx="2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2000" b="1">
                  <a:solidFill>
                    <a:srgbClr val="FFFF00"/>
                  </a:solidFill>
                  <a:latin typeface="Arial" charset="0"/>
                </a:rPr>
                <a:t>a</a:t>
              </a:r>
              <a:endParaRPr lang="en-GB" sz="2000" b="1">
                <a:solidFill>
                  <a:srgbClr val="FFFF00"/>
                </a:solidFill>
                <a:latin typeface="Arial" charset="0"/>
              </a:endParaRPr>
            </a:p>
          </p:txBody>
        </p:sp>
        <p:sp>
          <p:nvSpPr>
            <p:cNvPr id="21527" name="Text Box 23"/>
            <p:cNvSpPr txBox="1">
              <a:spLocks noChangeArrowheads="1"/>
            </p:cNvSpPr>
            <p:nvPr/>
          </p:nvSpPr>
          <p:spPr bwMode="auto">
            <a:xfrm>
              <a:off x="3530" y="758"/>
              <a:ext cx="21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2000" b="1">
                  <a:solidFill>
                    <a:srgbClr val="FFFF00"/>
                  </a:solidFill>
                  <a:latin typeface="Arial" charset="0"/>
                </a:rPr>
                <a:t>b</a:t>
              </a:r>
              <a:endParaRPr lang="en-GB" sz="2000" b="1">
                <a:solidFill>
                  <a:srgbClr val="FFFF00"/>
                </a:solidFill>
                <a:latin typeface="Arial" charset="0"/>
              </a:endParaRPr>
            </a:p>
          </p:txBody>
        </p:sp>
        <p:sp>
          <p:nvSpPr>
            <p:cNvPr id="21528" name="Text Box 24"/>
            <p:cNvSpPr txBox="1">
              <a:spLocks noChangeArrowheads="1"/>
            </p:cNvSpPr>
            <p:nvPr/>
          </p:nvSpPr>
          <p:spPr bwMode="auto">
            <a:xfrm>
              <a:off x="1680" y="2816"/>
              <a:ext cx="2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2000" b="1">
                  <a:solidFill>
                    <a:srgbClr val="FFFF00"/>
                  </a:solidFill>
                  <a:latin typeface="Arial" charset="0"/>
                </a:rPr>
                <a:t>a</a:t>
              </a:r>
              <a:endParaRPr lang="en-GB" sz="2000" b="1">
                <a:solidFill>
                  <a:srgbClr val="FFFF00"/>
                </a:solidFill>
                <a:latin typeface="Arial" charset="0"/>
              </a:endParaRPr>
            </a:p>
          </p:txBody>
        </p:sp>
        <p:sp>
          <p:nvSpPr>
            <p:cNvPr id="21529" name="Text Box 25"/>
            <p:cNvSpPr txBox="1">
              <a:spLocks noChangeArrowheads="1"/>
            </p:cNvSpPr>
            <p:nvPr/>
          </p:nvSpPr>
          <p:spPr bwMode="auto">
            <a:xfrm>
              <a:off x="2243" y="758"/>
              <a:ext cx="21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hr-HR" sz="2000" b="1">
                  <a:solidFill>
                    <a:srgbClr val="FFFF00"/>
                  </a:solidFill>
                  <a:latin typeface="Arial" charset="0"/>
                </a:rPr>
                <a:t>b</a:t>
              </a:r>
              <a:endParaRPr lang="en-GB" sz="2000" b="1">
                <a:solidFill>
                  <a:srgbClr val="FFFF00"/>
                </a:solidFill>
                <a:latin typeface="Arial" charset="0"/>
              </a:endParaRPr>
            </a:p>
          </p:txBody>
        </p:sp>
      </p:grpSp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7620000" y="5486400"/>
            <a:ext cx="152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hr-HR" sz="1200">
                <a:latin typeface="Arial" charset="0"/>
              </a:rPr>
              <a:t>Meksiko, 13-14.st.</a:t>
            </a:r>
            <a:endParaRPr lang="en-GB" sz="44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7053263" y="5791200"/>
            <a:ext cx="19383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Duždeva palača, Venecija</a:t>
            </a:r>
          </a:p>
        </p:txBody>
      </p:sp>
      <p:pic>
        <p:nvPicPr>
          <p:cNvPr id="19460" name="Picture 4" descr="D:\predavanja\Ritam i simetrija mali\Duzdeva palaca. Venec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8674100" cy="5143500"/>
          </a:xfrm>
          <a:prstGeom prst="rect">
            <a:avLst/>
          </a:prstGeom>
          <a:noFill/>
        </p:spPr>
      </p:pic>
      <p:grpSp>
        <p:nvGrpSpPr>
          <p:cNvPr id="19461" name="Group 5"/>
          <p:cNvGrpSpPr>
            <a:grpSpLocks/>
          </p:cNvGrpSpPr>
          <p:nvPr/>
        </p:nvGrpSpPr>
        <p:grpSpPr bwMode="auto">
          <a:xfrm>
            <a:off x="381000" y="152400"/>
            <a:ext cx="6019800" cy="6692900"/>
            <a:chOff x="240" y="96"/>
            <a:chExt cx="3792" cy="4216"/>
          </a:xfrm>
        </p:grpSpPr>
        <p:grpSp>
          <p:nvGrpSpPr>
            <p:cNvPr id="19462" name="Group 6"/>
            <p:cNvGrpSpPr>
              <a:grpSpLocks/>
            </p:cNvGrpSpPr>
            <p:nvPr/>
          </p:nvGrpSpPr>
          <p:grpSpPr bwMode="auto">
            <a:xfrm>
              <a:off x="240" y="3504"/>
              <a:ext cx="3792" cy="808"/>
              <a:chOff x="336" y="3504"/>
              <a:chExt cx="3792" cy="808"/>
            </a:xfrm>
          </p:grpSpPr>
          <p:sp>
            <p:nvSpPr>
              <p:cNvPr id="19463" name="Text Box 7"/>
              <p:cNvSpPr txBox="1">
                <a:spLocks noChangeArrowheads="1"/>
              </p:cNvSpPr>
              <p:nvPr/>
            </p:nvSpPr>
            <p:spPr bwMode="auto">
              <a:xfrm>
                <a:off x="1776" y="3628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GB" sz="3600">
                    <a:solidFill>
                      <a:schemeClr val="tx2"/>
                    </a:solidFill>
                    <a:cs typeface="Times New Roman" pitchFamily="18" charset="0"/>
                  </a:rPr>
                  <a:t>♫</a:t>
                </a:r>
              </a:p>
            </p:txBody>
          </p:sp>
          <p:sp>
            <p:nvSpPr>
              <p:cNvPr id="19464" name="Oval 8"/>
              <p:cNvSpPr>
                <a:spLocks noChangeArrowheads="1"/>
              </p:cNvSpPr>
              <p:nvPr/>
            </p:nvSpPr>
            <p:spPr bwMode="auto">
              <a:xfrm>
                <a:off x="1584" y="3504"/>
                <a:ext cx="144" cy="9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grpSp>
            <p:nvGrpSpPr>
              <p:cNvPr id="19465" name="Group 9"/>
              <p:cNvGrpSpPr>
                <a:grpSpLocks/>
              </p:cNvGrpSpPr>
              <p:nvPr/>
            </p:nvGrpSpPr>
            <p:grpSpPr bwMode="auto">
              <a:xfrm>
                <a:off x="672" y="3908"/>
                <a:ext cx="288" cy="404"/>
                <a:chOff x="384" y="3908"/>
                <a:chExt cx="288" cy="404"/>
              </a:xfrm>
            </p:grpSpPr>
            <p:sp>
              <p:nvSpPr>
                <p:cNvPr id="19466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384" y="3908"/>
                  <a:ext cx="260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3600">
                      <a:solidFill>
                        <a:schemeClr val="tx2"/>
                      </a:solidFill>
                      <a:cs typeface="Times New Roman" pitchFamily="18" charset="0"/>
                    </a:rPr>
                    <a:t>♪</a:t>
                  </a:r>
                </a:p>
              </p:txBody>
            </p:sp>
            <p:sp>
              <p:nvSpPr>
                <p:cNvPr id="19467" name="Rectangle 11"/>
                <p:cNvSpPr>
                  <a:spLocks noChangeArrowheads="1"/>
                </p:cNvSpPr>
                <p:nvPr/>
              </p:nvSpPr>
              <p:spPr bwMode="auto">
                <a:xfrm>
                  <a:off x="528" y="3984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r-HR"/>
                </a:p>
              </p:txBody>
            </p:sp>
          </p:grpSp>
          <p:sp>
            <p:nvSpPr>
              <p:cNvPr id="19468" name="Text Box 12"/>
              <p:cNvSpPr txBox="1">
                <a:spLocks noChangeArrowheads="1"/>
              </p:cNvSpPr>
              <p:nvPr/>
            </p:nvSpPr>
            <p:spPr bwMode="auto">
              <a:xfrm>
                <a:off x="336" y="3628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GB" sz="3600">
                    <a:solidFill>
                      <a:schemeClr val="tx2"/>
                    </a:solidFill>
                    <a:cs typeface="Times New Roman" pitchFamily="18" charset="0"/>
                  </a:rPr>
                  <a:t>♫</a:t>
                </a:r>
              </a:p>
            </p:txBody>
          </p:sp>
          <p:sp>
            <p:nvSpPr>
              <p:cNvPr id="19469" name="Text Box 13"/>
              <p:cNvSpPr txBox="1">
                <a:spLocks noChangeArrowheads="1"/>
              </p:cNvSpPr>
              <p:nvPr/>
            </p:nvSpPr>
            <p:spPr bwMode="auto">
              <a:xfrm>
                <a:off x="624" y="3628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GB" sz="3600">
                    <a:solidFill>
                      <a:schemeClr val="tx2"/>
                    </a:solidFill>
                    <a:cs typeface="Times New Roman" pitchFamily="18" charset="0"/>
                  </a:rPr>
                  <a:t>♫</a:t>
                </a:r>
              </a:p>
            </p:txBody>
          </p:sp>
          <p:sp>
            <p:nvSpPr>
              <p:cNvPr id="19470" name="Text Box 14"/>
              <p:cNvSpPr txBox="1">
                <a:spLocks noChangeArrowheads="1"/>
              </p:cNvSpPr>
              <p:nvPr/>
            </p:nvSpPr>
            <p:spPr bwMode="auto">
              <a:xfrm>
                <a:off x="912" y="3628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GB" sz="3600">
                    <a:solidFill>
                      <a:schemeClr val="tx2"/>
                    </a:solidFill>
                    <a:cs typeface="Times New Roman" pitchFamily="18" charset="0"/>
                  </a:rPr>
                  <a:t>♫</a:t>
                </a:r>
              </a:p>
            </p:txBody>
          </p:sp>
          <p:sp>
            <p:nvSpPr>
              <p:cNvPr id="19471" name="Text Box 15"/>
              <p:cNvSpPr txBox="1">
                <a:spLocks noChangeArrowheads="1"/>
              </p:cNvSpPr>
              <p:nvPr/>
            </p:nvSpPr>
            <p:spPr bwMode="auto">
              <a:xfrm>
                <a:off x="1200" y="3628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GB" sz="3600">
                    <a:solidFill>
                      <a:schemeClr val="tx2"/>
                    </a:solidFill>
                    <a:cs typeface="Times New Roman" pitchFamily="18" charset="0"/>
                  </a:rPr>
                  <a:t>♫</a:t>
                </a:r>
              </a:p>
            </p:txBody>
          </p:sp>
          <p:sp>
            <p:nvSpPr>
              <p:cNvPr id="19472" name="Text Box 16"/>
              <p:cNvSpPr txBox="1">
                <a:spLocks noChangeArrowheads="1"/>
              </p:cNvSpPr>
              <p:nvPr/>
            </p:nvSpPr>
            <p:spPr bwMode="auto">
              <a:xfrm>
                <a:off x="2064" y="3628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GB" sz="3600">
                    <a:solidFill>
                      <a:schemeClr val="tx2"/>
                    </a:solidFill>
                    <a:cs typeface="Times New Roman" pitchFamily="18" charset="0"/>
                  </a:rPr>
                  <a:t>♫</a:t>
                </a:r>
              </a:p>
            </p:txBody>
          </p:sp>
          <p:sp>
            <p:nvSpPr>
              <p:cNvPr id="19473" name="Text Box 17"/>
              <p:cNvSpPr txBox="1">
                <a:spLocks noChangeArrowheads="1"/>
              </p:cNvSpPr>
              <p:nvPr/>
            </p:nvSpPr>
            <p:spPr bwMode="auto">
              <a:xfrm>
                <a:off x="2640" y="3628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GB" sz="3600">
                    <a:solidFill>
                      <a:schemeClr val="tx2"/>
                    </a:solidFill>
                    <a:cs typeface="Times New Roman" pitchFamily="18" charset="0"/>
                  </a:rPr>
                  <a:t>♫</a:t>
                </a:r>
              </a:p>
            </p:txBody>
          </p:sp>
          <p:sp>
            <p:nvSpPr>
              <p:cNvPr id="19474" name="Text Box 18"/>
              <p:cNvSpPr txBox="1">
                <a:spLocks noChangeArrowheads="1"/>
              </p:cNvSpPr>
              <p:nvPr/>
            </p:nvSpPr>
            <p:spPr bwMode="auto">
              <a:xfrm>
                <a:off x="1488" y="3628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GB" sz="3600">
                    <a:solidFill>
                      <a:schemeClr val="tx2"/>
                    </a:solidFill>
                    <a:cs typeface="Times New Roman" pitchFamily="18" charset="0"/>
                  </a:rPr>
                  <a:t>♫</a:t>
                </a:r>
              </a:p>
            </p:txBody>
          </p:sp>
          <p:sp>
            <p:nvSpPr>
              <p:cNvPr id="19475" name="Text Box 19"/>
              <p:cNvSpPr txBox="1">
                <a:spLocks noChangeArrowheads="1"/>
              </p:cNvSpPr>
              <p:nvPr/>
            </p:nvSpPr>
            <p:spPr bwMode="auto">
              <a:xfrm>
                <a:off x="2928" y="3628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GB" sz="3600">
                    <a:solidFill>
                      <a:schemeClr val="tx2"/>
                    </a:solidFill>
                    <a:cs typeface="Times New Roman" pitchFamily="18" charset="0"/>
                  </a:rPr>
                  <a:t>♫</a:t>
                </a:r>
              </a:p>
            </p:txBody>
          </p:sp>
          <p:sp>
            <p:nvSpPr>
              <p:cNvPr id="19476" name="Text Box 20"/>
              <p:cNvSpPr txBox="1">
                <a:spLocks noChangeArrowheads="1"/>
              </p:cNvSpPr>
              <p:nvPr/>
            </p:nvSpPr>
            <p:spPr bwMode="auto">
              <a:xfrm>
                <a:off x="3216" y="3628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GB" sz="3600">
                    <a:solidFill>
                      <a:schemeClr val="tx2"/>
                    </a:solidFill>
                    <a:cs typeface="Times New Roman" pitchFamily="18" charset="0"/>
                  </a:rPr>
                  <a:t>♫</a:t>
                </a:r>
              </a:p>
            </p:txBody>
          </p:sp>
          <p:sp>
            <p:nvSpPr>
              <p:cNvPr id="19477" name="Text Box 21"/>
              <p:cNvSpPr txBox="1">
                <a:spLocks noChangeArrowheads="1"/>
              </p:cNvSpPr>
              <p:nvPr/>
            </p:nvSpPr>
            <p:spPr bwMode="auto">
              <a:xfrm>
                <a:off x="2352" y="3628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GB" sz="3600">
                    <a:solidFill>
                      <a:schemeClr val="tx2"/>
                    </a:solidFill>
                    <a:cs typeface="Times New Roman" pitchFamily="18" charset="0"/>
                  </a:rPr>
                  <a:t>♫</a:t>
                </a:r>
              </a:p>
            </p:txBody>
          </p:sp>
          <p:grpSp>
            <p:nvGrpSpPr>
              <p:cNvPr id="19478" name="Group 22"/>
              <p:cNvGrpSpPr>
                <a:grpSpLocks/>
              </p:cNvGrpSpPr>
              <p:nvPr/>
            </p:nvGrpSpPr>
            <p:grpSpPr bwMode="auto">
              <a:xfrm>
                <a:off x="960" y="3908"/>
                <a:ext cx="288" cy="404"/>
                <a:chOff x="384" y="3908"/>
                <a:chExt cx="288" cy="404"/>
              </a:xfrm>
            </p:grpSpPr>
            <p:sp>
              <p:nvSpPr>
                <p:cNvPr id="19479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384" y="3908"/>
                  <a:ext cx="260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3600">
                      <a:solidFill>
                        <a:schemeClr val="tx2"/>
                      </a:solidFill>
                      <a:cs typeface="Times New Roman" pitchFamily="18" charset="0"/>
                    </a:rPr>
                    <a:t>♪</a:t>
                  </a:r>
                </a:p>
              </p:txBody>
            </p:sp>
            <p:sp>
              <p:nvSpPr>
                <p:cNvPr id="19480" name="Rectangle 24"/>
                <p:cNvSpPr>
                  <a:spLocks noChangeArrowheads="1"/>
                </p:cNvSpPr>
                <p:nvPr/>
              </p:nvSpPr>
              <p:spPr bwMode="auto">
                <a:xfrm>
                  <a:off x="528" y="3984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r-HR"/>
                </a:p>
              </p:txBody>
            </p:sp>
          </p:grpSp>
          <p:grpSp>
            <p:nvGrpSpPr>
              <p:cNvPr id="19481" name="Group 25"/>
              <p:cNvGrpSpPr>
                <a:grpSpLocks/>
              </p:cNvGrpSpPr>
              <p:nvPr/>
            </p:nvGrpSpPr>
            <p:grpSpPr bwMode="auto">
              <a:xfrm>
                <a:off x="1248" y="3908"/>
                <a:ext cx="288" cy="404"/>
                <a:chOff x="384" y="3908"/>
                <a:chExt cx="288" cy="404"/>
              </a:xfrm>
            </p:grpSpPr>
            <p:sp>
              <p:nvSpPr>
                <p:cNvPr id="19482" name="Text Box 26"/>
                <p:cNvSpPr txBox="1">
                  <a:spLocks noChangeArrowheads="1"/>
                </p:cNvSpPr>
                <p:nvPr/>
              </p:nvSpPr>
              <p:spPr bwMode="auto">
                <a:xfrm>
                  <a:off x="384" y="3908"/>
                  <a:ext cx="260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3600">
                      <a:solidFill>
                        <a:schemeClr val="tx2"/>
                      </a:solidFill>
                      <a:cs typeface="Times New Roman" pitchFamily="18" charset="0"/>
                    </a:rPr>
                    <a:t>♪</a:t>
                  </a:r>
                </a:p>
              </p:txBody>
            </p:sp>
            <p:sp>
              <p:nvSpPr>
                <p:cNvPr id="19483" name="Rectangle 27"/>
                <p:cNvSpPr>
                  <a:spLocks noChangeArrowheads="1"/>
                </p:cNvSpPr>
                <p:nvPr/>
              </p:nvSpPr>
              <p:spPr bwMode="auto">
                <a:xfrm>
                  <a:off x="528" y="3984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r-HR"/>
                </a:p>
              </p:txBody>
            </p:sp>
          </p:grpSp>
          <p:grpSp>
            <p:nvGrpSpPr>
              <p:cNvPr id="19484" name="Group 28"/>
              <p:cNvGrpSpPr>
                <a:grpSpLocks/>
              </p:cNvGrpSpPr>
              <p:nvPr/>
            </p:nvGrpSpPr>
            <p:grpSpPr bwMode="auto">
              <a:xfrm>
                <a:off x="1536" y="3908"/>
                <a:ext cx="288" cy="404"/>
                <a:chOff x="384" y="3908"/>
                <a:chExt cx="288" cy="404"/>
              </a:xfrm>
            </p:grpSpPr>
            <p:sp>
              <p:nvSpPr>
                <p:cNvPr id="19485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384" y="3908"/>
                  <a:ext cx="260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3600">
                      <a:solidFill>
                        <a:schemeClr val="tx2"/>
                      </a:solidFill>
                      <a:cs typeface="Times New Roman" pitchFamily="18" charset="0"/>
                    </a:rPr>
                    <a:t>♪</a:t>
                  </a:r>
                </a:p>
              </p:txBody>
            </p:sp>
            <p:sp>
              <p:nvSpPr>
                <p:cNvPr id="19486" name="Rectangle 30"/>
                <p:cNvSpPr>
                  <a:spLocks noChangeArrowheads="1"/>
                </p:cNvSpPr>
                <p:nvPr/>
              </p:nvSpPr>
              <p:spPr bwMode="auto">
                <a:xfrm>
                  <a:off x="528" y="3984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r-HR"/>
                </a:p>
              </p:txBody>
            </p:sp>
          </p:grpSp>
          <p:grpSp>
            <p:nvGrpSpPr>
              <p:cNvPr id="19487" name="Group 31"/>
              <p:cNvGrpSpPr>
                <a:grpSpLocks/>
              </p:cNvGrpSpPr>
              <p:nvPr/>
            </p:nvGrpSpPr>
            <p:grpSpPr bwMode="auto">
              <a:xfrm>
                <a:off x="1824" y="3908"/>
                <a:ext cx="288" cy="404"/>
                <a:chOff x="384" y="3908"/>
                <a:chExt cx="288" cy="404"/>
              </a:xfrm>
            </p:grpSpPr>
            <p:sp>
              <p:nvSpPr>
                <p:cNvPr id="19488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384" y="3908"/>
                  <a:ext cx="260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3600">
                      <a:solidFill>
                        <a:schemeClr val="tx2"/>
                      </a:solidFill>
                      <a:cs typeface="Times New Roman" pitchFamily="18" charset="0"/>
                    </a:rPr>
                    <a:t>♪</a:t>
                  </a:r>
                </a:p>
              </p:txBody>
            </p:sp>
            <p:sp>
              <p:nvSpPr>
                <p:cNvPr id="19489" name="Rectangle 33"/>
                <p:cNvSpPr>
                  <a:spLocks noChangeArrowheads="1"/>
                </p:cNvSpPr>
                <p:nvPr/>
              </p:nvSpPr>
              <p:spPr bwMode="auto">
                <a:xfrm>
                  <a:off x="528" y="3984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r-HR"/>
                </a:p>
              </p:txBody>
            </p:sp>
          </p:grpSp>
          <p:grpSp>
            <p:nvGrpSpPr>
              <p:cNvPr id="19490" name="Group 34"/>
              <p:cNvGrpSpPr>
                <a:grpSpLocks/>
              </p:cNvGrpSpPr>
              <p:nvPr/>
            </p:nvGrpSpPr>
            <p:grpSpPr bwMode="auto">
              <a:xfrm>
                <a:off x="2112" y="3908"/>
                <a:ext cx="288" cy="404"/>
                <a:chOff x="384" y="3908"/>
                <a:chExt cx="288" cy="404"/>
              </a:xfrm>
            </p:grpSpPr>
            <p:sp>
              <p:nvSpPr>
                <p:cNvPr id="19491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384" y="3908"/>
                  <a:ext cx="260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3600">
                      <a:solidFill>
                        <a:schemeClr val="tx2"/>
                      </a:solidFill>
                      <a:cs typeface="Times New Roman" pitchFamily="18" charset="0"/>
                    </a:rPr>
                    <a:t>♪</a:t>
                  </a:r>
                </a:p>
              </p:txBody>
            </p:sp>
            <p:sp>
              <p:nvSpPr>
                <p:cNvPr id="19492" name="Rectangle 36"/>
                <p:cNvSpPr>
                  <a:spLocks noChangeArrowheads="1"/>
                </p:cNvSpPr>
                <p:nvPr/>
              </p:nvSpPr>
              <p:spPr bwMode="auto">
                <a:xfrm>
                  <a:off x="528" y="3984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r-HR"/>
                </a:p>
              </p:txBody>
            </p:sp>
          </p:grpSp>
          <p:grpSp>
            <p:nvGrpSpPr>
              <p:cNvPr id="19493" name="Group 37"/>
              <p:cNvGrpSpPr>
                <a:grpSpLocks/>
              </p:cNvGrpSpPr>
              <p:nvPr/>
            </p:nvGrpSpPr>
            <p:grpSpPr bwMode="auto">
              <a:xfrm>
                <a:off x="2400" y="3908"/>
                <a:ext cx="288" cy="404"/>
                <a:chOff x="384" y="3908"/>
                <a:chExt cx="288" cy="404"/>
              </a:xfrm>
            </p:grpSpPr>
            <p:sp>
              <p:nvSpPr>
                <p:cNvPr id="19494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384" y="3908"/>
                  <a:ext cx="260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3600">
                      <a:solidFill>
                        <a:schemeClr val="tx2"/>
                      </a:solidFill>
                      <a:cs typeface="Times New Roman" pitchFamily="18" charset="0"/>
                    </a:rPr>
                    <a:t>♪</a:t>
                  </a:r>
                </a:p>
              </p:txBody>
            </p:sp>
            <p:sp>
              <p:nvSpPr>
                <p:cNvPr id="19495" name="Rectangle 39"/>
                <p:cNvSpPr>
                  <a:spLocks noChangeArrowheads="1"/>
                </p:cNvSpPr>
                <p:nvPr/>
              </p:nvSpPr>
              <p:spPr bwMode="auto">
                <a:xfrm>
                  <a:off x="528" y="3984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r-HR"/>
                </a:p>
              </p:txBody>
            </p:sp>
          </p:grpSp>
          <p:grpSp>
            <p:nvGrpSpPr>
              <p:cNvPr id="19496" name="Group 40"/>
              <p:cNvGrpSpPr>
                <a:grpSpLocks/>
              </p:cNvGrpSpPr>
              <p:nvPr/>
            </p:nvGrpSpPr>
            <p:grpSpPr bwMode="auto">
              <a:xfrm>
                <a:off x="2688" y="3908"/>
                <a:ext cx="288" cy="404"/>
                <a:chOff x="384" y="3908"/>
                <a:chExt cx="288" cy="404"/>
              </a:xfrm>
            </p:grpSpPr>
            <p:sp>
              <p:nvSpPr>
                <p:cNvPr id="19497" name="Text Box 41"/>
                <p:cNvSpPr txBox="1">
                  <a:spLocks noChangeArrowheads="1"/>
                </p:cNvSpPr>
                <p:nvPr/>
              </p:nvSpPr>
              <p:spPr bwMode="auto">
                <a:xfrm>
                  <a:off x="384" y="3908"/>
                  <a:ext cx="260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3600">
                      <a:solidFill>
                        <a:schemeClr val="tx2"/>
                      </a:solidFill>
                      <a:cs typeface="Times New Roman" pitchFamily="18" charset="0"/>
                    </a:rPr>
                    <a:t>♪</a:t>
                  </a:r>
                </a:p>
              </p:txBody>
            </p:sp>
            <p:sp>
              <p:nvSpPr>
                <p:cNvPr id="19498" name="Rectangle 42"/>
                <p:cNvSpPr>
                  <a:spLocks noChangeArrowheads="1"/>
                </p:cNvSpPr>
                <p:nvPr/>
              </p:nvSpPr>
              <p:spPr bwMode="auto">
                <a:xfrm>
                  <a:off x="528" y="3984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r-HR"/>
                </a:p>
              </p:txBody>
            </p:sp>
          </p:grpSp>
          <p:grpSp>
            <p:nvGrpSpPr>
              <p:cNvPr id="19499" name="Group 43"/>
              <p:cNvGrpSpPr>
                <a:grpSpLocks/>
              </p:cNvGrpSpPr>
              <p:nvPr/>
            </p:nvGrpSpPr>
            <p:grpSpPr bwMode="auto">
              <a:xfrm>
                <a:off x="2976" y="3908"/>
                <a:ext cx="288" cy="404"/>
                <a:chOff x="384" y="3908"/>
                <a:chExt cx="288" cy="404"/>
              </a:xfrm>
            </p:grpSpPr>
            <p:sp>
              <p:nvSpPr>
                <p:cNvPr id="19500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384" y="3908"/>
                  <a:ext cx="260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3600">
                      <a:solidFill>
                        <a:schemeClr val="tx2"/>
                      </a:solidFill>
                      <a:cs typeface="Times New Roman" pitchFamily="18" charset="0"/>
                    </a:rPr>
                    <a:t>♪</a:t>
                  </a:r>
                </a:p>
              </p:txBody>
            </p:sp>
            <p:sp>
              <p:nvSpPr>
                <p:cNvPr id="19501" name="Rectangle 45"/>
                <p:cNvSpPr>
                  <a:spLocks noChangeArrowheads="1"/>
                </p:cNvSpPr>
                <p:nvPr/>
              </p:nvSpPr>
              <p:spPr bwMode="auto">
                <a:xfrm>
                  <a:off x="528" y="3984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r-HR"/>
                </a:p>
              </p:txBody>
            </p:sp>
          </p:grpSp>
          <p:grpSp>
            <p:nvGrpSpPr>
              <p:cNvPr id="19502" name="Group 46"/>
              <p:cNvGrpSpPr>
                <a:grpSpLocks/>
              </p:cNvGrpSpPr>
              <p:nvPr/>
            </p:nvGrpSpPr>
            <p:grpSpPr bwMode="auto">
              <a:xfrm>
                <a:off x="3840" y="3908"/>
                <a:ext cx="288" cy="404"/>
                <a:chOff x="384" y="3908"/>
                <a:chExt cx="288" cy="404"/>
              </a:xfrm>
            </p:grpSpPr>
            <p:sp>
              <p:nvSpPr>
                <p:cNvPr id="19503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384" y="3908"/>
                  <a:ext cx="260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3600">
                      <a:solidFill>
                        <a:schemeClr val="tx2"/>
                      </a:solidFill>
                      <a:cs typeface="Times New Roman" pitchFamily="18" charset="0"/>
                    </a:rPr>
                    <a:t>♪</a:t>
                  </a:r>
                </a:p>
              </p:txBody>
            </p:sp>
            <p:sp>
              <p:nvSpPr>
                <p:cNvPr id="19504" name="Rectangle 48"/>
                <p:cNvSpPr>
                  <a:spLocks noChangeArrowheads="1"/>
                </p:cNvSpPr>
                <p:nvPr/>
              </p:nvSpPr>
              <p:spPr bwMode="auto">
                <a:xfrm>
                  <a:off x="528" y="3984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r-HR"/>
                </a:p>
              </p:txBody>
            </p:sp>
          </p:grpSp>
          <p:grpSp>
            <p:nvGrpSpPr>
              <p:cNvPr id="19505" name="Group 49"/>
              <p:cNvGrpSpPr>
                <a:grpSpLocks/>
              </p:cNvGrpSpPr>
              <p:nvPr/>
            </p:nvGrpSpPr>
            <p:grpSpPr bwMode="auto">
              <a:xfrm>
                <a:off x="384" y="3908"/>
                <a:ext cx="288" cy="404"/>
                <a:chOff x="384" y="3908"/>
                <a:chExt cx="288" cy="404"/>
              </a:xfrm>
            </p:grpSpPr>
            <p:sp>
              <p:nvSpPr>
                <p:cNvPr id="19506" name="Text Box 50"/>
                <p:cNvSpPr txBox="1">
                  <a:spLocks noChangeArrowheads="1"/>
                </p:cNvSpPr>
                <p:nvPr/>
              </p:nvSpPr>
              <p:spPr bwMode="auto">
                <a:xfrm>
                  <a:off x="384" y="3908"/>
                  <a:ext cx="260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3600">
                      <a:solidFill>
                        <a:schemeClr val="tx2"/>
                      </a:solidFill>
                      <a:cs typeface="Times New Roman" pitchFamily="18" charset="0"/>
                    </a:rPr>
                    <a:t>♪</a:t>
                  </a:r>
                </a:p>
              </p:txBody>
            </p:sp>
            <p:sp>
              <p:nvSpPr>
                <p:cNvPr id="19507" name="Rectangle 51"/>
                <p:cNvSpPr>
                  <a:spLocks noChangeArrowheads="1"/>
                </p:cNvSpPr>
                <p:nvPr/>
              </p:nvSpPr>
              <p:spPr bwMode="auto">
                <a:xfrm>
                  <a:off x="528" y="3984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r-HR"/>
                </a:p>
              </p:txBody>
            </p:sp>
          </p:grpSp>
          <p:sp>
            <p:nvSpPr>
              <p:cNvPr id="19508" name="Oval 52"/>
              <p:cNvSpPr>
                <a:spLocks noChangeArrowheads="1"/>
              </p:cNvSpPr>
              <p:nvPr/>
            </p:nvSpPr>
            <p:spPr bwMode="auto">
              <a:xfrm>
                <a:off x="2736" y="3504"/>
                <a:ext cx="144" cy="9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9509" name="Oval 53"/>
              <p:cNvSpPr>
                <a:spLocks noChangeArrowheads="1"/>
              </p:cNvSpPr>
              <p:nvPr/>
            </p:nvSpPr>
            <p:spPr bwMode="auto">
              <a:xfrm>
                <a:off x="3888" y="3504"/>
                <a:ext cx="144" cy="9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9510" name="Text Box 54"/>
              <p:cNvSpPr txBox="1">
                <a:spLocks noChangeArrowheads="1"/>
              </p:cNvSpPr>
              <p:nvPr/>
            </p:nvSpPr>
            <p:spPr bwMode="auto">
              <a:xfrm>
                <a:off x="3792" y="3628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GB" sz="3600">
                    <a:solidFill>
                      <a:schemeClr val="tx2"/>
                    </a:solidFill>
                    <a:cs typeface="Times New Roman" pitchFamily="18" charset="0"/>
                  </a:rPr>
                  <a:t>♫</a:t>
                </a:r>
              </a:p>
            </p:txBody>
          </p:sp>
          <p:grpSp>
            <p:nvGrpSpPr>
              <p:cNvPr id="19511" name="Group 55"/>
              <p:cNvGrpSpPr>
                <a:grpSpLocks/>
              </p:cNvGrpSpPr>
              <p:nvPr/>
            </p:nvGrpSpPr>
            <p:grpSpPr bwMode="auto">
              <a:xfrm>
                <a:off x="3264" y="3908"/>
                <a:ext cx="288" cy="404"/>
                <a:chOff x="384" y="3908"/>
                <a:chExt cx="288" cy="404"/>
              </a:xfrm>
            </p:grpSpPr>
            <p:sp>
              <p:nvSpPr>
                <p:cNvPr id="19512" name="Text Box 56"/>
                <p:cNvSpPr txBox="1">
                  <a:spLocks noChangeArrowheads="1"/>
                </p:cNvSpPr>
                <p:nvPr/>
              </p:nvSpPr>
              <p:spPr bwMode="auto">
                <a:xfrm>
                  <a:off x="384" y="3908"/>
                  <a:ext cx="260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3600">
                      <a:solidFill>
                        <a:schemeClr val="tx2"/>
                      </a:solidFill>
                      <a:cs typeface="Times New Roman" pitchFamily="18" charset="0"/>
                    </a:rPr>
                    <a:t>♪</a:t>
                  </a:r>
                </a:p>
              </p:txBody>
            </p:sp>
            <p:sp>
              <p:nvSpPr>
                <p:cNvPr id="19513" name="Rectangle 57"/>
                <p:cNvSpPr>
                  <a:spLocks noChangeArrowheads="1"/>
                </p:cNvSpPr>
                <p:nvPr/>
              </p:nvSpPr>
              <p:spPr bwMode="auto">
                <a:xfrm>
                  <a:off x="528" y="3984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r-HR"/>
                </a:p>
              </p:txBody>
            </p:sp>
          </p:grpSp>
          <p:sp>
            <p:nvSpPr>
              <p:cNvPr id="19514" name="Oval 58"/>
              <p:cNvSpPr>
                <a:spLocks noChangeArrowheads="1"/>
              </p:cNvSpPr>
              <p:nvPr/>
            </p:nvSpPr>
            <p:spPr bwMode="auto">
              <a:xfrm>
                <a:off x="432" y="3504"/>
                <a:ext cx="144" cy="96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19515" name="Text Box 59"/>
              <p:cNvSpPr txBox="1">
                <a:spLocks noChangeArrowheads="1"/>
              </p:cNvSpPr>
              <p:nvPr/>
            </p:nvSpPr>
            <p:spPr bwMode="auto">
              <a:xfrm>
                <a:off x="3504" y="3628"/>
                <a:ext cx="2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r>
                  <a:rPr lang="en-GB" sz="3600">
                    <a:solidFill>
                      <a:schemeClr val="tx2"/>
                    </a:solidFill>
                    <a:cs typeface="Times New Roman" pitchFamily="18" charset="0"/>
                  </a:rPr>
                  <a:t>♫</a:t>
                </a:r>
              </a:p>
            </p:txBody>
          </p:sp>
          <p:grpSp>
            <p:nvGrpSpPr>
              <p:cNvPr id="19516" name="Group 60"/>
              <p:cNvGrpSpPr>
                <a:grpSpLocks/>
              </p:cNvGrpSpPr>
              <p:nvPr/>
            </p:nvGrpSpPr>
            <p:grpSpPr bwMode="auto">
              <a:xfrm>
                <a:off x="3552" y="3908"/>
                <a:ext cx="288" cy="404"/>
                <a:chOff x="384" y="3908"/>
                <a:chExt cx="288" cy="404"/>
              </a:xfrm>
            </p:grpSpPr>
            <p:sp>
              <p:nvSpPr>
                <p:cNvPr id="19517" name="Text Box 61"/>
                <p:cNvSpPr txBox="1">
                  <a:spLocks noChangeArrowheads="1"/>
                </p:cNvSpPr>
                <p:nvPr/>
              </p:nvSpPr>
              <p:spPr bwMode="auto">
                <a:xfrm>
                  <a:off x="384" y="3908"/>
                  <a:ext cx="260" cy="4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r>
                    <a:rPr lang="en-GB" sz="3600">
                      <a:solidFill>
                        <a:schemeClr val="tx2"/>
                      </a:solidFill>
                      <a:cs typeface="Times New Roman" pitchFamily="18" charset="0"/>
                    </a:rPr>
                    <a:t>♪</a:t>
                  </a:r>
                </a:p>
              </p:txBody>
            </p:sp>
            <p:sp>
              <p:nvSpPr>
                <p:cNvPr id="19518" name="Rectangle 62"/>
                <p:cNvSpPr>
                  <a:spLocks noChangeArrowheads="1"/>
                </p:cNvSpPr>
                <p:nvPr/>
              </p:nvSpPr>
              <p:spPr bwMode="auto">
                <a:xfrm>
                  <a:off x="528" y="3984"/>
                  <a:ext cx="144" cy="1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r-HR"/>
                </a:p>
              </p:txBody>
            </p:sp>
          </p:grpSp>
        </p:grpSp>
        <p:sp>
          <p:nvSpPr>
            <p:cNvPr id="19519" name="Line 63"/>
            <p:cNvSpPr>
              <a:spLocks noChangeShapeType="1"/>
            </p:cNvSpPr>
            <p:nvPr/>
          </p:nvSpPr>
          <p:spPr bwMode="auto">
            <a:xfrm>
              <a:off x="2016" y="96"/>
              <a:ext cx="0" cy="331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9520" name="Line 64"/>
            <p:cNvSpPr>
              <a:spLocks noChangeShapeType="1"/>
            </p:cNvSpPr>
            <p:nvPr/>
          </p:nvSpPr>
          <p:spPr bwMode="auto">
            <a:xfrm>
              <a:off x="2688" y="96"/>
              <a:ext cx="0" cy="331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19521" name="Line 65"/>
            <p:cNvSpPr>
              <a:spLocks noChangeShapeType="1"/>
            </p:cNvSpPr>
            <p:nvPr/>
          </p:nvSpPr>
          <p:spPr bwMode="auto">
            <a:xfrm>
              <a:off x="1008" y="96"/>
              <a:ext cx="0" cy="3312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 descr="D:\predavanja\Ritam\Miro lini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3276600"/>
            <a:ext cx="1828800" cy="1495425"/>
          </a:xfrm>
          <a:prstGeom prst="rect">
            <a:avLst/>
          </a:prstGeom>
          <a:noFill/>
        </p:spPr>
      </p:pic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41021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Joan Miro: </a:t>
            </a:r>
            <a:r>
              <a:rPr lang="hr-HR" sz="1200" i="1">
                <a:latin typeface="Arial" charset="0"/>
              </a:rPr>
              <a:t>Slavujeva pjesma u ponoć i jutarnja kiša</a:t>
            </a:r>
            <a:r>
              <a:rPr lang="hr-HR" sz="1200">
                <a:latin typeface="Arial" charset="0"/>
              </a:rPr>
              <a:t>, 1940.</a:t>
            </a:r>
          </a:p>
        </p:txBody>
      </p:sp>
      <p:pic>
        <p:nvPicPr>
          <p:cNvPr id="35845" name="Picture 5" descr="D:\predavanja\Ritam i simetrija mali\Joan Miro. Slavujeva pjesma u ponoc i jutarnja kisa.19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538163"/>
            <a:ext cx="6934200" cy="5710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990600" y="45720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>
                <a:latin typeface="Arial" charset="0"/>
              </a:rPr>
              <a:t>Čipka</a:t>
            </a:r>
          </a:p>
        </p:txBody>
      </p:sp>
      <p:pic>
        <p:nvPicPr>
          <p:cNvPr id="38920" name="Picture 8" descr="D:\predavanja\Ritam i simetrija mali\1. razred.cipka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46600" y="3429000"/>
            <a:ext cx="3606800" cy="2768600"/>
          </a:xfrm>
          <a:prstGeom prst="rect">
            <a:avLst/>
          </a:prstGeom>
          <a:noFill/>
        </p:spPr>
      </p:pic>
      <p:pic>
        <p:nvPicPr>
          <p:cNvPr id="38921" name="Picture 9" descr="D:\predavanja\Ritam i simetrija mali\1. razred. cipka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0700" y="3429000"/>
            <a:ext cx="3594100" cy="2794000"/>
          </a:xfrm>
          <a:prstGeom prst="rect">
            <a:avLst/>
          </a:prstGeom>
          <a:noFill/>
        </p:spPr>
      </p:pic>
      <p:pic>
        <p:nvPicPr>
          <p:cNvPr id="38922" name="Picture 10" descr="D:\predavanja\Ritam i simetrija mali\1. razred.cipka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374650"/>
            <a:ext cx="3657600" cy="2825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4648200" y="457200"/>
            <a:ext cx="202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>
                <a:latin typeface="Arial" charset="0"/>
              </a:rPr>
              <a:t>Geometrijski likovi</a:t>
            </a:r>
          </a:p>
        </p:txBody>
      </p:sp>
      <p:pic>
        <p:nvPicPr>
          <p:cNvPr id="43014" name="Picture 6" descr="D:\predavanja\Ritam i simetrija mali\1 razred. geometrija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98700"/>
            <a:ext cx="2743200" cy="2211388"/>
          </a:xfrm>
          <a:prstGeom prst="rect">
            <a:avLst/>
          </a:prstGeom>
          <a:noFill/>
        </p:spPr>
      </p:pic>
      <p:pic>
        <p:nvPicPr>
          <p:cNvPr id="43015" name="Picture 7" descr="D:\predavanja\Ritam i simetrija mali\1 razred. geometrija 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0"/>
            <a:ext cx="2743200" cy="2195513"/>
          </a:xfrm>
          <a:prstGeom prst="rect">
            <a:avLst/>
          </a:prstGeom>
          <a:noFill/>
        </p:spPr>
      </p:pic>
      <p:pic>
        <p:nvPicPr>
          <p:cNvPr id="43016" name="Picture 8" descr="D:\predavanja\Ritam i simetrija mali\1 razred. geometrija 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633913"/>
            <a:ext cx="2743200" cy="2200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898525" y="381000"/>
            <a:ext cx="1733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>
                <a:latin typeface="Arial" charset="0"/>
              </a:rPr>
              <a:t>Kovana ograda</a:t>
            </a:r>
          </a:p>
        </p:txBody>
      </p:sp>
      <p:pic>
        <p:nvPicPr>
          <p:cNvPr id="40965" name="Picture 5" descr="D:\predavanja\Ritam i simetrija mali\2. razred. ograda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375" y="1828800"/>
            <a:ext cx="3019425" cy="4419600"/>
          </a:xfrm>
          <a:prstGeom prst="rect">
            <a:avLst/>
          </a:prstGeom>
          <a:noFill/>
        </p:spPr>
      </p:pic>
      <p:pic>
        <p:nvPicPr>
          <p:cNvPr id="40967" name="Picture 7" descr="D:\predavanja\Ritam i simetrija mali\2. razred. ograda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2747963"/>
            <a:ext cx="5105400" cy="3500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6858000" y="395288"/>
            <a:ext cx="2000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>
                <a:latin typeface="Arial" charset="0"/>
              </a:rPr>
              <a:t>Animacija pokreta</a:t>
            </a:r>
          </a:p>
        </p:txBody>
      </p:sp>
      <p:pic>
        <p:nvPicPr>
          <p:cNvPr id="44037" name="Picture 5" descr="D:\predavanja\Ritam i simetrija mali\djeca. animacij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3300" y="3276600"/>
            <a:ext cx="5397500" cy="3352800"/>
          </a:xfrm>
          <a:prstGeom prst="rect">
            <a:avLst/>
          </a:prstGeom>
          <a:noFill/>
        </p:spPr>
      </p:pic>
      <p:pic>
        <p:nvPicPr>
          <p:cNvPr id="44038" name="Picture 6" descr="D:\predavanja\Ritam i simetrija mali\djeca. animacija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3300" y="482600"/>
            <a:ext cx="5397500" cy="256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914400" y="381000"/>
            <a:ext cx="2406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>
                <a:latin typeface="Arial" charset="0"/>
              </a:rPr>
              <a:t>Detalj narodne nošnje</a:t>
            </a:r>
          </a:p>
        </p:txBody>
      </p:sp>
      <p:pic>
        <p:nvPicPr>
          <p:cNvPr id="39941" name="Picture 5" descr="D:\predavanja\Ritam i simetrija mali\2. razred. nosn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9325" y="1752600"/>
            <a:ext cx="3241675" cy="4343400"/>
          </a:xfrm>
          <a:prstGeom prst="rect">
            <a:avLst/>
          </a:prstGeom>
          <a:noFill/>
        </p:spPr>
      </p:pic>
      <p:pic>
        <p:nvPicPr>
          <p:cNvPr id="39942" name="Picture 6" descr="D:\predavanja\Ritam i simetrija mali\2. razred. nosnja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1752600"/>
            <a:ext cx="3165475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137150" y="381000"/>
            <a:ext cx="1873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>
                <a:latin typeface="Arial" charset="0"/>
              </a:rPr>
              <a:t>Elementi folklora</a:t>
            </a:r>
          </a:p>
        </p:txBody>
      </p:sp>
      <p:pic>
        <p:nvPicPr>
          <p:cNvPr id="41989" name="Picture 5" descr="D:\predavanja\Ritam i simetrija mali\8. razred. pokriv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200" y="533400"/>
            <a:ext cx="4165600" cy="5715000"/>
          </a:xfrm>
          <a:prstGeom prst="rect">
            <a:avLst/>
          </a:prstGeom>
          <a:noFill/>
        </p:spPr>
      </p:pic>
      <p:pic>
        <p:nvPicPr>
          <p:cNvPr id="41991" name="Picture 7" descr="D:\predavanja\Ritam i simetrija mali\6. razred. sviral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3886200"/>
            <a:ext cx="3594100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7386638" cy="237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800">
                <a:latin typeface="Arial" charset="0"/>
              </a:rPr>
              <a:t>Ritam je izmjena ili ponavljanje elemenata.</a:t>
            </a:r>
          </a:p>
          <a:p>
            <a:endParaRPr lang="hr-HR" sz="1800">
              <a:latin typeface="Arial" charset="0"/>
            </a:endParaRPr>
          </a:p>
          <a:p>
            <a:r>
              <a:rPr lang="hr-HR" sz="1800">
                <a:latin typeface="Arial" charset="0"/>
              </a:rPr>
              <a:t>Vrste ritmova:</a:t>
            </a:r>
            <a:br>
              <a:rPr lang="hr-HR" sz="1800">
                <a:latin typeface="Arial" charset="0"/>
              </a:rPr>
            </a:br>
            <a:r>
              <a:rPr lang="hr-HR" sz="1800">
                <a:latin typeface="Arial" charset="0"/>
                <a:cs typeface="Arial" charset="0"/>
              </a:rPr>
              <a:t>a) </a:t>
            </a:r>
            <a:r>
              <a:rPr lang="hr-HR" sz="1800" b="1">
                <a:latin typeface="Arial" charset="0"/>
                <a:cs typeface="Arial" charset="0"/>
              </a:rPr>
              <a:t>dominacij</a:t>
            </a:r>
            <a:r>
              <a:rPr lang="hr-HR" sz="1800" b="1">
                <a:latin typeface="Arial" charset="0"/>
              </a:rPr>
              <a:t>a</a:t>
            </a:r>
            <a:r>
              <a:rPr lang="hr-HR" sz="1800">
                <a:latin typeface="Arial" charset="0"/>
                <a:cs typeface="Arial" charset="0"/>
              </a:rPr>
              <a:t> – egzaktno ponavljanje uvijek istog elementa</a:t>
            </a:r>
            <a:r>
              <a:rPr lang="hr-HR" sz="1800">
                <a:latin typeface="Arial" charset="0"/>
              </a:rPr>
              <a:t> (</a:t>
            </a:r>
            <a:r>
              <a:rPr lang="hr-HR" sz="2000">
                <a:solidFill>
                  <a:srgbClr val="800000"/>
                </a:solidFill>
                <a:latin typeface="Arial" charset="0"/>
                <a:cs typeface="Arial" charset="0"/>
              </a:rPr>
              <a:t>a-a-a...</a:t>
            </a:r>
            <a:r>
              <a:rPr lang="hr-HR" sz="1800">
                <a:latin typeface="Arial" charset="0"/>
                <a:cs typeface="Arial" charset="0"/>
              </a:rPr>
              <a:t>), </a:t>
            </a:r>
            <a:r>
              <a:rPr lang="hr-HR" sz="1800">
                <a:latin typeface="Arial" charset="0"/>
              </a:rPr>
              <a:t/>
            </a:r>
            <a:br>
              <a:rPr lang="hr-HR" sz="1800">
                <a:latin typeface="Arial" charset="0"/>
              </a:rPr>
            </a:br>
            <a:r>
              <a:rPr lang="hr-HR" sz="1800">
                <a:latin typeface="Arial" charset="0"/>
                <a:cs typeface="Arial" charset="0"/>
              </a:rPr>
              <a:t>b) </a:t>
            </a:r>
            <a:r>
              <a:rPr lang="hr-HR" sz="1800" b="1">
                <a:latin typeface="Arial" charset="0"/>
                <a:cs typeface="Arial" charset="0"/>
              </a:rPr>
              <a:t>alter</a:t>
            </a:r>
            <a:r>
              <a:rPr lang="hr-HR" sz="1800" b="1">
                <a:latin typeface="Arial" charset="0"/>
              </a:rPr>
              <a:t>n</a:t>
            </a:r>
            <a:r>
              <a:rPr lang="hr-HR" sz="1800" b="1">
                <a:latin typeface="Arial" charset="0"/>
                <a:cs typeface="Arial" charset="0"/>
              </a:rPr>
              <a:t>acij</a:t>
            </a:r>
            <a:r>
              <a:rPr lang="hr-HR" sz="1800" b="1">
                <a:latin typeface="Arial" charset="0"/>
              </a:rPr>
              <a:t>a</a:t>
            </a:r>
            <a:r>
              <a:rPr lang="hr-HR" sz="1800">
                <a:latin typeface="Arial" charset="0"/>
                <a:cs typeface="Arial" charset="0"/>
              </a:rPr>
              <a:t> (</a:t>
            </a:r>
            <a:r>
              <a:rPr lang="hr-HR" sz="2000">
                <a:solidFill>
                  <a:srgbClr val="800000"/>
                </a:solidFill>
                <a:latin typeface="Arial" charset="0"/>
                <a:cs typeface="Arial" charset="0"/>
              </a:rPr>
              <a:t>a-b-a-b...</a:t>
            </a:r>
            <a:r>
              <a:rPr lang="hr-HR" sz="1800">
                <a:latin typeface="Arial" charset="0"/>
                <a:cs typeface="Arial" charset="0"/>
              </a:rPr>
              <a:t>), </a:t>
            </a:r>
            <a:r>
              <a:rPr lang="hr-HR" sz="1800">
                <a:latin typeface="Arial" charset="0"/>
              </a:rPr>
              <a:t/>
            </a:r>
            <a:br>
              <a:rPr lang="hr-HR" sz="1800">
                <a:latin typeface="Arial" charset="0"/>
              </a:rPr>
            </a:br>
            <a:r>
              <a:rPr lang="hr-HR" sz="1800">
                <a:latin typeface="Arial" charset="0"/>
                <a:cs typeface="Arial" charset="0"/>
              </a:rPr>
              <a:t>c) </a:t>
            </a:r>
            <a:r>
              <a:rPr lang="hr-HR" sz="1800" b="1">
                <a:latin typeface="Arial" charset="0"/>
                <a:cs typeface="Arial" charset="0"/>
              </a:rPr>
              <a:t>varijacij</a:t>
            </a:r>
            <a:r>
              <a:rPr lang="hr-HR" sz="1800" b="1">
                <a:latin typeface="Arial" charset="0"/>
              </a:rPr>
              <a:t>a</a:t>
            </a:r>
            <a:r>
              <a:rPr lang="hr-HR" sz="1800">
                <a:latin typeface="Arial" charset="0"/>
                <a:cs typeface="Arial" charset="0"/>
              </a:rPr>
              <a:t> (</a:t>
            </a:r>
            <a:r>
              <a:rPr lang="hr-HR" sz="1800">
                <a:solidFill>
                  <a:srgbClr val="800000"/>
                </a:solidFill>
                <a:latin typeface="Arial" charset="0"/>
                <a:cs typeface="Arial" charset="0"/>
              </a:rPr>
              <a:t>a-b-c-b-a-b-c...</a:t>
            </a:r>
            <a:r>
              <a:rPr lang="hr-HR" sz="1800">
                <a:latin typeface="Arial" charset="0"/>
                <a:cs typeface="Arial" charset="0"/>
              </a:rPr>
              <a:t>), </a:t>
            </a:r>
            <a:r>
              <a:rPr lang="hr-HR" sz="1800">
                <a:latin typeface="Arial" charset="0"/>
              </a:rPr>
              <a:t/>
            </a:r>
            <a:br>
              <a:rPr lang="hr-HR" sz="1800">
                <a:latin typeface="Arial" charset="0"/>
              </a:rPr>
            </a:br>
            <a:r>
              <a:rPr lang="hr-HR" sz="1800">
                <a:latin typeface="Arial" charset="0"/>
                <a:cs typeface="Arial" charset="0"/>
              </a:rPr>
              <a:t>d)</a:t>
            </a:r>
            <a:r>
              <a:rPr lang="hr-HR" sz="1800" b="1">
                <a:latin typeface="Arial" charset="0"/>
                <a:cs typeface="Arial" charset="0"/>
              </a:rPr>
              <a:t> gradacij</a:t>
            </a:r>
            <a:r>
              <a:rPr lang="hr-HR" sz="1800" b="1">
                <a:latin typeface="Arial" charset="0"/>
              </a:rPr>
              <a:t>a</a:t>
            </a:r>
            <a:r>
              <a:rPr lang="hr-HR" sz="1800">
                <a:latin typeface="Arial" charset="0"/>
                <a:cs typeface="Arial" charset="0"/>
              </a:rPr>
              <a:t> (krešendo, pojačavanje akcenta, odn. </a:t>
            </a:r>
            <a:r>
              <a:rPr lang="hr-HR" sz="2000">
                <a:solidFill>
                  <a:srgbClr val="800000"/>
                </a:solidFill>
                <a:latin typeface="Arial" charset="0"/>
                <a:cs typeface="Arial" charset="0"/>
              </a:rPr>
              <a:t>a-A-a-A...</a:t>
            </a:r>
            <a:r>
              <a:rPr lang="hr-HR" sz="1800">
                <a:latin typeface="Arial" charset="0"/>
                <a:cs typeface="Arial" charset="0"/>
              </a:rPr>
              <a:t>), i </a:t>
            </a:r>
            <a:r>
              <a:rPr lang="hr-HR" sz="1800">
                <a:latin typeface="Arial" charset="0"/>
              </a:rPr>
              <a:t/>
            </a:r>
            <a:br>
              <a:rPr lang="hr-HR" sz="1800">
                <a:latin typeface="Arial" charset="0"/>
              </a:rPr>
            </a:br>
            <a:r>
              <a:rPr lang="hr-HR" sz="1800">
                <a:latin typeface="Arial" charset="0"/>
                <a:cs typeface="Arial" charset="0"/>
              </a:rPr>
              <a:t>e) </a:t>
            </a:r>
            <a:r>
              <a:rPr lang="hr-HR" sz="1800" b="1">
                <a:latin typeface="Arial" charset="0"/>
                <a:cs typeface="Arial" charset="0"/>
              </a:rPr>
              <a:t>radijacij</a:t>
            </a:r>
            <a:r>
              <a:rPr lang="hr-HR" sz="1800" b="1">
                <a:latin typeface="Arial" charset="0"/>
              </a:rPr>
              <a:t>a</a:t>
            </a:r>
            <a:r>
              <a:rPr lang="hr-HR" sz="1800">
                <a:latin typeface="Arial" charset="0"/>
                <a:cs typeface="Arial" charset="0"/>
              </a:rPr>
              <a:t> (radijalno, zrakasto širenje iz jednog centra.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685800"/>
            <a:ext cx="1524000" cy="457200"/>
          </a:xfrm>
        </p:spPr>
        <p:txBody>
          <a:bodyPr/>
          <a:lstStyle/>
          <a:p>
            <a:r>
              <a:rPr lang="hr-HR" sz="3000" b="1">
                <a:latin typeface="Arial" charset="0"/>
              </a:rPr>
              <a:t>Ritam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4572000" y="6172200"/>
            <a:ext cx="13319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Posavska nošnja</a:t>
            </a:r>
          </a:p>
        </p:txBody>
      </p:sp>
      <p:pic>
        <p:nvPicPr>
          <p:cNvPr id="30726" name="Picture 6" descr="D:\predavanja\Ritam i simetrija mali\nosn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413" y="0"/>
            <a:ext cx="3913187" cy="6832600"/>
          </a:xfrm>
          <a:prstGeom prst="rect">
            <a:avLst/>
          </a:prstGeom>
          <a:noFill/>
        </p:spPr>
      </p:pic>
      <p:pic>
        <p:nvPicPr>
          <p:cNvPr id="30728" name="Picture 8" descr="D:\predavanja\Ritam i simetrija mali\nosnja detalj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381000"/>
            <a:ext cx="2908300" cy="3594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4251325" y="6129338"/>
            <a:ext cx="18303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Maska slona, Cameroon</a:t>
            </a:r>
          </a:p>
        </p:txBody>
      </p:sp>
      <p:pic>
        <p:nvPicPr>
          <p:cNvPr id="23557" name="Picture 5" descr="D:\predavanja\Ritam i simetrija mali\Maska slona. Camero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8" y="0"/>
            <a:ext cx="4106862" cy="6845300"/>
          </a:xfrm>
          <a:prstGeom prst="rect">
            <a:avLst/>
          </a:prstGeom>
          <a:noFill/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6172200" y="4648200"/>
            <a:ext cx="6397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Oranje</a:t>
            </a:r>
          </a:p>
        </p:txBody>
      </p:sp>
      <p:pic>
        <p:nvPicPr>
          <p:cNvPr id="23559" name="Picture 7" descr="D:\predavanja\Ritam i simetrija mali\oranj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72200" y="609600"/>
            <a:ext cx="2605088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00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81000" y="6248400"/>
            <a:ext cx="16398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Shiva Natraya, 12. st.</a:t>
            </a:r>
          </a:p>
        </p:txBody>
      </p:sp>
      <p:pic>
        <p:nvPicPr>
          <p:cNvPr id="22533" name="Picture 5" descr="D:\predavanja\Ritam i simetrija mali\Shiva Natraja. 12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2175" y="0"/>
            <a:ext cx="4772025" cy="6856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28600" y="5837238"/>
            <a:ext cx="1341438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Aztečki kalendar:</a:t>
            </a:r>
            <a:br>
              <a:rPr lang="hr-HR" sz="1200">
                <a:latin typeface="Arial" charset="0"/>
              </a:rPr>
            </a:br>
            <a:r>
              <a:rPr lang="hr-HR" sz="1200">
                <a:latin typeface="Arial" charset="0"/>
              </a:rPr>
              <a:t>sunčeva ploča,</a:t>
            </a:r>
            <a:br>
              <a:rPr lang="hr-HR" sz="1200">
                <a:latin typeface="Arial" charset="0"/>
              </a:rPr>
            </a:br>
            <a:r>
              <a:rPr lang="hr-HR" sz="1200">
                <a:latin typeface="Arial" charset="0"/>
              </a:rPr>
              <a:t>oko 1300.</a:t>
            </a:r>
          </a:p>
        </p:txBody>
      </p:sp>
      <p:pic>
        <p:nvPicPr>
          <p:cNvPr id="7174" name="Picture 6" descr="D:\predavanja\Ritam i simetrija mali\Azteci. Sunceva plo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0"/>
            <a:ext cx="6026150" cy="6856413"/>
          </a:xfrm>
          <a:prstGeom prst="rect">
            <a:avLst/>
          </a:prstGeom>
          <a:noFill/>
        </p:spPr>
      </p:pic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6718300" y="103188"/>
            <a:ext cx="2425700" cy="6297612"/>
            <a:chOff x="4232" y="65"/>
            <a:chExt cx="1528" cy="3967"/>
          </a:xfrm>
        </p:grpSpPr>
        <p:grpSp>
          <p:nvGrpSpPr>
            <p:cNvPr id="7176" name="Group 8"/>
            <p:cNvGrpSpPr>
              <a:grpSpLocks/>
            </p:cNvGrpSpPr>
            <p:nvPr/>
          </p:nvGrpSpPr>
          <p:grpSpPr bwMode="auto">
            <a:xfrm>
              <a:off x="4944" y="1632"/>
              <a:ext cx="672" cy="2400"/>
              <a:chOff x="4944" y="1584"/>
              <a:chExt cx="672" cy="2400"/>
            </a:xfrm>
          </p:grpSpPr>
          <p:sp>
            <p:nvSpPr>
              <p:cNvPr id="7177" name="Oval 9"/>
              <p:cNvSpPr>
                <a:spLocks noChangeArrowheads="1"/>
              </p:cNvSpPr>
              <p:nvPr/>
            </p:nvSpPr>
            <p:spPr bwMode="auto">
              <a:xfrm>
                <a:off x="5184" y="3552"/>
                <a:ext cx="192" cy="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7178" name="Oval 10"/>
              <p:cNvSpPr>
                <a:spLocks noChangeArrowheads="1"/>
              </p:cNvSpPr>
              <p:nvPr/>
            </p:nvSpPr>
            <p:spPr bwMode="auto">
              <a:xfrm>
                <a:off x="5088" y="3456"/>
                <a:ext cx="384" cy="384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7179" name="Oval 11"/>
              <p:cNvSpPr>
                <a:spLocks noChangeArrowheads="1"/>
              </p:cNvSpPr>
              <p:nvPr/>
            </p:nvSpPr>
            <p:spPr bwMode="auto">
              <a:xfrm>
                <a:off x="4992" y="3360"/>
                <a:ext cx="576" cy="576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7180" name="Oval 12"/>
              <p:cNvSpPr>
                <a:spLocks noChangeArrowheads="1"/>
              </p:cNvSpPr>
              <p:nvPr/>
            </p:nvSpPr>
            <p:spPr bwMode="auto">
              <a:xfrm>
                <a:off x="5184" y="1776"/>
                <a:ext cx="192" cy="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7181" name="Oval 13"/>
              <p:cNvSpPr>
                <a:spLocks noChangeArrowheads="1"/>
              </p:cNvSpPr>
              <p:nvPr/>
            </p:nvSpPr>
            <p:spPr bwMode="auto">
              <a:xfrm>
                <a:off x="5088" y="1680"/>
                <a:ext cx="384" cy="384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7182" name="Oval 14"/>
              <p:cNvSpPr>
                <a:spLocks noChangeArrowheads="1"/>
              </p:cNvSpPr>
              <p:nvPr/>
            </p:nvSpPr>
            <p:spPr bwMode="auto">
              <a:xfrm>
                <a:off x="4992" y="1584"/>
                <a:ext cx="576" cy="576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r-HR"/>
              </a:p>
            </p:txBody>
          </p:sp>
          <p:sp>
            <p:nvSpPr>
              <p:cNvPr id="7183" name="Line 15"/>
              <p:cNvSpPr>
                <a:spLocks noChangeShapeType="1"/>
              </p:cNvSpPr>
              <p:nvPr/>
            </p:nvSpPr>
            <p:spPr bwMode="auto">
              <a:xfrm>
                <a:off x="5280" y="2400"/>
                <a:ext cx="0" cy="67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84" name="Line 16"/>
              <p:cNvSpPr>
                <a:spLocks noChangeShapeType="1"/>
              </p:cNvSpPr>
              <p:nvPr/>
            </p:nvSpPr>
            <p:spPr bwMode="auto">
              <a:xfrm>
                <a:off x="5280" y="3312"/>
                <a:ext cx="0" cy="672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85" name="Line 17"/>
              <p:cNvSpPr>
                <a:spLocks noChangeShapeType="1"/>
              </p:cNvSpPr>
              <p:nvPr/>
            </p:nvSpPr>
            <p:spPr bwMode="auto">
              <a:xfrm flipH="1">
                <a:off x="4944" y="2736"/>
                <a:ext cx="672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86" name="Line 18"/>
              <p:cNvSpPr>
                <a:spLocks noChangeShapeType="1"/>
              </p:cNvSpPr>
              <p:nvPr/>
            </p:nvSpPr>
            <p:spPr bwMode="auto">
              <a:xfrm flipH="1">
                <a:off x="4944" y="3648"/>
                <a:ext cx="672" cy="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87" name="Line 19"/>
              <p:cNvSpPr>
                <a:spLocks noChangeShapeType="1"/>
              </p:cNvSpPr>
              <p:nvPr/>
            </p:nvSpPr>
            <p:spPr bwMode="auto">
              <a:xfrm flipV="1">
                <a:off x="5088" y="2496"/>
                <a:ext cx="384" cy="48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88" name="Line 20"/>
              <p:cNvSpPr>
                <a:spLocks noChangeShapeType="1"/>
              </p:cNvSpPr>
              <p:nvPr/>
            </p:nvSpPr>
            <p:spPr bwMode="auto">
              <a:xfrm flipV="1">
                <a:off x="5088" y="3408"/>
                <a:ext cx="384" cy="48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89" name="Line 21"/>
              <p:cNvSpPr>
                <a:spLocks noChangeShapeType="1"/>
              </p:cNvSpPr>
              <p:nvPr/>
            </p:nvSpPr>
            <p:spPr bwMode="auto">
              <a:xfrm flipH="1" flipV="1">
                <a:off x="5040" y="2496"/>
                <a:ext cx="480" cy="48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  <p:sp>
            <p:nvSpPr>
              <p:cNvPr id="7190" name="Line 22"/>
              <p:cNvSpPr>
                <a:spLocks noChangeShapeType="1"/>
              </p:cNvSpPr>
              <p:nvPr/>
            </p:nvSpPr>
            <p:spPr bwMode="auto">
              <a:xfrm flipH="1" flipV="1">
                <a:off x="5040" y="3408"/>
                <a:ext cx="480" cy="480"/>
              </a:xfrm>
              <a:prstGeom prst="line">
                <a:avLst/>
              </a:prstGeom>
              <a:noFill/>
              <a:ln w="285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r-HR"/>
              </a:p>
            </p:txBody>
          </p:sp>
        </p:grpSp>
        <p:sp>
          <p:nvSpPr>
            <p:cNvPr id="7191" name="Text Box 23"/>
            <p:cNvSpPr txBox="1">
              <a:spLocks noChangeArrowheads="1"/>
            </p:cNvSpPr>
            <p:nvPr/>
          </p:nvSpPr>
          <p:spPr bwMode="auto">
            <a:xfrm>
              <a:off x="4232" y="65"/>
              <a:ext cx="152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/>
              <a:r>
                <a:rPr lang="hr-HR" sz="2000" b="1">
                  <a:solidFill>
                    <a:schemeClr val="bg1"/>
                  </a:solidFill>
                  <a:latin typeface="Arial" charset="0"/>
                </a:rPr>
                <a:t>Rotacija</a:t>
              </a:r>
              <a:r>
                <a:rPr lang="hr-HR" sz="2000">
                  <a:solidFill>
                    <a:schemeClr val="bg1"/>
                  </a:solidFill>
                  <a:latin typeface="Arial" charset="0"/>
                </a:rPr>
                <a:t> (simetrija),</a:t>
              </a:r>
              <a:br>
                <a:rPr lang="hr-HR" sz="2000">
                  <a:solidFill>
                    <a:schemeClr val="bg1"/>
                  </a:solidFill>
                  <a:latin typeface="Arial" charset="0"/>
                </a:rPr>
              </a:br>
              <a:r>
                <a:rPr lang="hr-HR" sz="2000" b="1">
                  <a:solidFill>
                    <a:schemeClr val="bg1"/>
                  </a:solidFill>
                  <a:latin typeface="Arial" charset="0"/>
                </a:rPr>
                <a:t>radijacija </a:t>
              </a:r>
              <a:r>
                <a:rPr lang="hr-HR" sz="2000">
                  <a:solidFill>
                    <a:schemeClr val="bg1"/>
                  </a:solidFill>
                  <a:latin typeface="Arial" charset="0"/>
                </a:rPr>
                <a:t>(ritam)</a:t>
              </a:r>
              <a:endParaRPr lang="en-GB" sz="2000">
                <a:solidFill>
                  <a:schemeClr val="bg1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0" y="6400800"/>
            <a:ext cx="12684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solidFill>
                  <a:schemeClr val="bg1"/>
                </a:solidFill>
                <a:latin typeface="Arial" charset="0"/>
              </a:rPr>
              <a:t>Chartres, 12. st.</a:t>
            </a:r>
          </a:p>
        </p:txBody>
      </p:sp>
      <p:pic>
        <p:nvPicPr>
          <p:cNvPr id="6152" name="Picture 8" descr="D:\predavanja\Ritam i simetrija mali\Chartres. 12 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381000"/>
            <a:ext cx="7010400" cy="6338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D:\predavanja\Ritam i simetrija mali\Cip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0"/>
            <a:ext cx="6550025" cy="6781800"/>
          </a:xfrm>
          <a:prstGeom prst="rect">
            <a:avLst/>
          </a:prstGeom>
          <a:noFill/>
        </p:spPr>
      </p:pic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292100" y="5668963"/>
            <a:ext cx="10033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solidFill>
                  <a:schemeClr val="bg1"/>
                </a:solidFill>
                <a:latin typeface="Arial" charset="0"/>
              </a:rPr>
              <a:t>Paška čipka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5" name="Picture 9" descr="D:\predavanja\Ritam i simetrija mali\pahulja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76200"/>
            <a:ext cx="3733800" cy="3405188"/>
          </a:xfrm>
          <a:prstGeom prst="rect">
            <a:avLst/>
          </a:prstGeom>
          <a:noFill/>
        </p:spPr>
      </p:pic>
      <p:pic>
        <p:nvPicPr>
          <p:cNvPr id="24587" name="Picture 11" descr="D:\predavanja\Ritam i simetrija mali\pahulja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3824288"/>
            <a:ext cx="2971800" cy="2957512"/>
          </a:xfrm>
          <a:prstGeom prst="rect">
            <a:avLst/>
          </a:prstGeom>
          <a:noFill/>
        </p:spPr>
      </p:pic>
      <p:pic>
        <p:nvPicPr>
          <p:cNvPr id="24588" name="Picture 12" descr="D:\predavanja\Ritam i simetrija mali\pahulja3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3657600"/>
            <a:ext cx="2862263" cy="3082925"/>
          </a:xfrm>
          <a:prstGeom prst="rect">
            <a:avLst/>
          </a:prstGeom>
          <a:noFill/>
        </p:spPr>
      </p:pic>
      <p:pic>
        <p:nvPicPr>
          <p:cNvPr id="24589" name="Picture 13" descr="D:\predavanja\Ritam i simetrija mali\pahulja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52525" y="152400"/>
            <a:ext cx="3114675" cy="3429000"/>
          </a:xfrm>
          <a:prstGeom prst="rect">
            <a:avLst/>
          </a:prstGeom>
          <a:noFill/>
        </p:spPr>
      </p:pic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139700" y="6324600"/>
            <a:ext cx="850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solidFill>
                  <a:schemeClr val="bg1"/>
                </a:solidFill>
                <a:latin typeface="Arial" charset="0"/>
              </a:rPr>
              <a:t>fotografije</a:t>
            </a:r>
            <a:br>
              <a:rPr lang="hr-HR" sz="1200">
                <a:solidFill>
                  <a:schemeClr val="bg1"/>
                </a:solidFill>
                <a:latin typeface="Arial" charset="0"/>
              </a:rPr>
            </a:br>
            <a:r>
              <a:rPr lang="hr-HR" sz="1200">
                <a:solidFill>
                  <a:schemeClr val="bg1"/>
                </a:solidFill>
                <a:latin typeface="Arial" charset="0"/>
              </a:rPr>
              <a:t>pahulja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6400800" y="6019800"/>
            <a:ext cx="1536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Damir Hoyka: </a:t>
            </a:r>
            <a:r>
              <a:rPr lang="hr-HR" sz="1200" i="1">
                <a:latin typeface="Arial" charset="0"/>
              </a:rPr>
              <a:t>Wave</a:t>
            </a:r>
          </a:p>
        </p:txBody>
      </p:sp>
      <p:pic>
        <p:nvPicPr>
          <p:cNvPr id="18436" name="Picture 4" descr="D:\predavanja\Ritam i simetrija mali\Damir Hoyka. Wav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479425"/>
            <a:ext cx="6629400" cy="5387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2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304800"/>
            <a:ext cx="4114800" cy="381000"/>
          </a:xfrm>
        </p:spPr>
        <p:txBody>
          <a:bodyPr/>
          <a:lstStyle/>
          <a:p>
            <a:r>
              <a:rPr lang="hr-HR" sz="2000">
                <a:latin typeface="Arial" charset="0"/>
              </a:rPr>
              <a:t>Simetrija + ritam = </a:t>
            </a:r>
            <a:r>
              <a:rPr lang="hr-HR" sz="2000" b="1">
                <a:latin typeface="Arial" charset="0"/>
              </a:rPr>
              <a:t>ORNAMENT</a:t>
            </a:r>
          </a:p>
        </p:txBody>
      </p:sp>
      <p:pic>
        <p:nvPicPr>
          <p:cNvPr id="45065" name="Picture 9" descr="D:\predavanja\Ritam i simetrija mali\Moorish ornament 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198563"/>
            <a:ext cx="6248400" cy="54308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4724400" y="5791200"/>
            <a:ext cx="2395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Studije </a:t>
            </a:r>
            <a:r>
              <a:rPr lang="hr-HR" sz="1200">
                <a:latin typeface="Arial" charset="0"/>
                <a:cs typeface="Arial" charset="0"/>
              </a:rPr>
              <a:t>Maurits Cornelis Eshera</a:t>
            </a:r>
            <a:r>
              <a:rPr lang="hr-HR">
                <a:latin typeface="Arial" charset="0"/>
                <a:cs typeface="Arial" charset="0"/>
              </a:rPr>
              <a:t> </a:t>
            </a:r>
            <a:endParaRPr lang="hr-HR"/>
          </a:p>
        </p:txBody>
      </p:sp>
      <p:pic>
        <p:nvPicPr>
          <p:cNvPr id="46086" name="Picture 6" descr="D:\predavanja\Ritam i simetrija mali\Moorish ornament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465138"/>
            <a:ext cx="3581400" cy="3344862"/>
          </a:xfrm>
          <a:prstGeom prst="rect">
            <a:avLst/>
          </a:prstGeom>
          <a:noFill/>
        </p:spPr>
      </p:pic>
      <p:pic>
        <p:nvPicPr>
          <p:cNvPr id="46087" name="Picture 7" descr="D:\predavanja\Ritam i simetrija mali\Moorish ornament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6875" y="457200"/>
            <a:ext cx="2828925" cy="3352800"/>
          </a:xfrm>
          <a:prstGeom prst="rect">
            <a:avLst/>
          </a:prstGeom>
          <a:noFill/>
        </p:spPr>
      </p:pic>
      <p:pic>
        <p:nvPicPr>
          <p:cNvPr id="46089" name="Picture 9" descr="D:\predavanja\Ritam i simetrija mali\Escher.pg62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4038600"/>
            <a:ext cx="3962400" cy="261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Text Box 1029"/>
          <p:cNvSpPr txBox="1">
            <a:spLocks noChangeArrowheads="1"/>
          </p:cNvSpPr>
          <p:nvPr/>
        </p:nvSpPr>
        <p:spPr bwMode="auto">
          <a:xfrm>
            <a:off x="6324600" y="5715000"/>
            <a:ext cx="2603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Grčka, </a:t>
            </a:r>
            <a:r>
              <a:rPr lang="hr-HR" sz="1200" i="1">
                <a:latin typeface="Arial" charset="0"/>
              </a:rPr>
              <a:t>Vojnici u maršu</a:t>
            </a:r>
            <a:r>
              <a:rPr lang="hr-HR" sz="1200">
                <a:latin typeface="Arial" charset="0"/>
              </a:rPr>
              <a:t>, 420.g.p.n.e.</a:t>
            </a:r>
          </a:p>
        </p:txBody>
      </p:sp>
      <p:pic>
        <p:nvPicPr>
          <p:cNvPr id="15366" name="Picture 1030" descr="D:\predavanja\Ritam i simetrija mali\Vojnici u marsu. Grcka. 420.g.p.n.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66788"/>
            <a:ext cx="9144000" cy="4672012"/>
          </a:xfrm>
          <a:prstGeom prst="rect">
            <a:avLst/>
          </a:prstGeom>
          <a:noFill/>
        </p:spPr>
      </p:pic>
      <p:sp>
        <p:nvSpPr>
          <p:cNvPr id="15367" name="Text Box 1031"/>
          <p:cNvSpPr txBox="1">
            <a:spLocks noChangeArrowheads="1"/>
          </p:cNvSpPr>
          <p:nvPr/>
        </p:nvSpPr>
        <p:spPr bwMode="auto">
          <a:xfrm>
            <a:off x="1447800" y="4495800"/>
            <a:ext cx="6713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4000">
                <a:solidFill>
                  <a:srgbClr val="CC0000"/>
                </a:solidFill>
                <a:latin typeface="Arial" charset="0"/>
              </a:rPr>
              <a:t>a  -   a  -   a  -  a  -  a  -  a  - a</a:t>
            </a:r>
          </a:p>
        </p:txBody>
      </p:sp>
      <p:sp>
        <p:nvSpPr>
          <p:cNvPr id="15370" name="Rectangle 1034"/>
          <p:cNvSpPr>
            <a:spLocks noGrp="1" noChangeArrowheads="1"/>
          </p:cNvSpPr>
          <p:nvPr>
            <p:ph type="title" idx="4294967295"/>
          </p:nvPr>
        </p:nvSpPr>
        <p:spPr>
          <a:xfrm>
            <a:off x="1447800" y="5181600"/>
            <a:ext cx="1752600" cy="381000"/>
          </a:xfrm>
        </p:spPr>
        <p:txBody>
          <a:bodyPr/>
          <a:lstStyle/>
          <a:p>
            <a:r>
              <a:rPr lang="hr-HR" sz="2400">
                <a:solidFill>
                  <a:srgbClr val="FFFF00"/>
                </a:solidFill>
                <a:latin typeface="Arial" charset="0"/>
              </a:rPr>
              <a:t>dominacija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2" name="Picture 8" descr="D:\predavanja\Ritam i simetrija mali\Escher.Fish&amp;Boats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-11113"/>
            <a:ext cx="8686800" cy="6867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5" name="Picture 3" descr="D:\predavanja\Ritam i simetrija mali\Escher.Encoun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152400"/>
            <a:ext cx="8915400" cy="6402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1028" descr="D:\predavanja\Ritam i simetrija mali\Escher.smaller_and_small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47625"/>
            <a:ext cx="6858000" cy="68087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1143000" cy="76200"/>
          </a:xfrm>
        </p:spPr>
        <p:txBody>
          <a:bodyPr/>
          <a:lstStyle/>
          <a:p>
            <a:r>
              <a:rPr lang="hr-HR" sz="800">
                <a:solidFill>
                  <a:schemeClr val="bg1"/>
                </a:solidFill>
              </a:rPr>
              <a:t>kraj, fraktal</a:t>
            </a:r>
          </a:p>
        </p:txBody>
      </p:sp>
      <p:pic>
        <p:nvPicPr>
          <p:cNvPr id="8196" name="Picture 4" descr="D:\predavanja\Ritam i simetrija mali\fract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938"/>
            <a:ext cx="9144000" cy="6848475"/>
          </a:xfrm>
          <a:prstGeom prst="rect">
            <a:avLst/>
          </a:prstGeom>
          <a:noFill/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7848600" y="6477000"/>
            <a:ext cx="765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400" b="1">
                <a:solidFill>
                  <a:schemeClr val="bg1"/>
                </a:solidFill>
                <a:latin typeface="Arial" charset="0"/>
              </a:rPr>
              <a:t>Fraktal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5638800" y="5867400"/>
            <a:ext cx="1249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Victor Vasarely;</a:t>
            </a:r>
            <a:br>
              <a:rPr lang="hr-HR" sz="1200">
                <a:latin typeface="Arial" charset="0"/>
              </a:rPr>
            </a:br>
            <a:r>
              <a:rPr lang="hr-HR" sz="1200" i="1">
                <a:latin typeface="Arial" charset="0"/>
              </a:rPr>
              <a:t>Vega</a:t>
            </a:r>
            <a:r>
              <a:rPr lang="hr-HR" sz="1200">
                <a:latin typeface="Arial" charset="0"/>
              </a:rPr>
              <a:t>, 1957.</a:t>
            </a:r>
          </a:p>
        </p:txBody>
      </p:sp>
      <p:pic>
        <p:nvPicPr>
          <p:cNvPr id="36869" name="Picture 5" descr="D:\predavanja\Ritam i simetrija mali\Victor Vasarely. Vega.19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413" y="0"/>
            <a:ext cx="4675187" cy="6856413"/>
          </a:xfrm>
          <a:prstGeom prst="rect">
            <a:avLst/>
          </a:prstGeom>
          <a:noFill/>
        </p:spPr>
      </p:pic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2076450" y="4343400"/>
            <a:ext cx="158115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3500" b="1">
                <a:solidFill>
                  <a:srgbClr val="FF3300"/>
                </a:solidFill>
                <a:latin typeface="Arial" charset="0"/>
              </a:rPr>
              <a:t>A</a:t>
            </a:r>
            <a:r>
              <a:rPr lang="hr-HR" sz="2500" b="1">
                <a:solidFill>
                  <a:srgbClr val="FF3300"/>
                </a:solidFill>
                <a:latin typeface="Arial" charset="0"/>
              </a:rPr>
              <a:t> </a:t>
            </a:r>
            <a:r>
              <a:rPr lang="hr-HR" sz="1600" b="1">
                <a:solidFill>
                  <a:srgbClr val="FF3300"/>
                </a:solidFill>
                <a:latin typeface="Arial" charset="0"/>
              </a:rPr>
              <a:t>    </a:t>
            </a:r>
            <a:r>
              <a:rPr lang="hr-HR" sz="2800" b="1">
                <a:solidFill>
                  <a:srgbClr val="FF3300"/>
                </a:solidFill>
                <a:latin typeface="Arial" charset="0"/>
              </a:rPr>
              <a:t>A</a:t>
            </a:r>
            <a:r>
              <a:rPr lang="hr-HR" sz="1600" b="1">
                <a:solidFill>
                  <a:srgbClr val="FF3300"/>
                </a:solidFill>
                <a:latin typeface="Arial" charset="0"/>
              </a:rPr>
              <a:t>  </a:t>
            </a:r>
            <a:r>
              <a:rPr lang="hr-HR" sz="2000" b="1">
                <a:solidFill>
                  <a:srgbClr val="FF3300"/>
                </a:solidFill>
                <a:latin typeface="Arial" charset="0"/>
              </a:rPr>
              <a:t>A</a:t>
            </a:r>
            <a:r>
              <a:rPr lang="hr-HR" sz="1600" b="1">
                <a:solidFill>
                  <a:srgbClr val="FF3300"/>
                </a:solidFill>
                <a:latin typeface="Arial" charset="0"/>
              </a:rPr>
              <a:t> A</a:t>
            </a:r>
            <a:endParaRPr lang="en-GB" sz="1600" b="1">
              <a:solidFill>
                <a:srgbClr val="FF3300"/>
              </a:solidFill>
              <a:latin typeface="Arial" charset="0"/>
            </a:endParaRPr>
          </a:p>
        </p:txBody>
      </p:sp>
      <p:sp>
        <p:nvSpPr>
          <p:cNvPr id="36873" name="Rectangle 9"/>
          <p:cNvSpPr>
            <a:spLocks noGrp="1" noChangeArrowheads="1"/>
          </p:cNvSpPr>
          <p:nvPr>
            <p:ph type="title" idx="4294967295"/>
          </p:nvPr>
        </p:nvSpPr>
        <p:spPr>
          <a:xfrm>
            <a:off x="5562600" y="5105400"/>
            <a:ext cx="1447800" cy="381000"/>
          </a:xfrm>
        </p:spPr>
        <p:txBody>
          <a:bodyPr/>
          <a:lstStyle/>
          <a:p>
            <a:r>
              <a:rPr lang="hr-HR" sz="2400">
                <a:solidFill>
                  <a:srgbClr val="CC0000"/>
                </a:solidFill>
                <a:latin typeface="Arial" charset="0"/>
              </a:rPr>
              <a:t>gradacija</a:t>
            </a:r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3600450" y="6400800"/>
            <a:ext cx="16573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2000" b="1">
                <a:solidFill>
                  <a:srgbClr val="FFFF00"/>
                </a:solidFill>
                <a:latin typeface="Arial" charset="0"/>
              </a:rPr>
              <a:t>A</a:t>
            </a:r>
            <a:r>
              <a:rPr lang="hr-HR" sz="2000" b="1">
                <a:solidFill>
                  <a:srgbClr val="CC0000"/>
                </a:solidFill>
                <a:latin typeface="Arial" charset="0"/>
              </a:rPr>
              <a:t>B</a:t>
            </a:r>
            <a:r>
              <a:rPr lang="hr-HR" sz="2000" b="1">
                <a:solidFill>
                  <a:srgbClr val="FFFF00"/>
                </a:solidFill>
                <a:latin typeface="Arial" charset="0"/>
              </a:rPr>
              <a:t>A</a:t>
            </a:r>
            <a:r>
              <a:rPr lang="hr-HR" sz="2000" b="1">
                <a:solidFill>
                  <a:srgbClr val="CC0000"/>
                </a:solidFill>
                <a:latin typeface="Arial" charset="0"/>
              </a:rPr>
              <a:t>B</a:t>
            </a:r>
            <a:r>
              <a:rPr lang="hr-HR" sz="2000" b="1">
                <a:solidFill>
                  <a:srgbClr val="FFFF00"/>
                </a:solidFill>
                <a:latin typeface="Arial" charset="0"/>
              </a:rPr>
              <a:t>A</a:t>
            </a:r>
            <a:r>
              <a:rPr lang="hr-HR" sz="2000" b="1">
                <a:solidFill>
                  <a:srgbClr val="CC0000"/>
                </a:solidFill>
                <a:latin typeface="Arial" charset="0"/>
              </a:rPr>
              <a:t>B</a:t>
            </a:r>
            <a:r>
              <a:rPr lang="hr-HR" sz="2000" b="1">
                <a:solidFill>
                  <a:srgbClr val="FFFF00"/>
                </a:solidFill>
                <a:latin typeface="Arial" charset="0"/>
              </a:rPr>
              <a:t>A</a:t>
            </a:r>
            <a:r>
              <a:rPr lang="hr-HR" sz="2000" b="1">
                <a:solidFill>
                  <a:srgbClr val="CC0000"/>
                </a:solidFill>
                <a:latin typeface="Arial" charset="0"/>
              </a:rPr>
              <a:t>B</a:t>
            </a:r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5257800" y="6364288"/>
            <a:ext cx="1576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>
                <a:solidFill>
                  <a:srgbClr val="FF9900"/>
                </a:solidFill>
                <a:latin typeface="Arial" charset="0"/>
              </a:rPr>
              <a:t>alternacija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457200" y="5943600"/>
            <a:ext cx="1484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Paul Klee:</a:t>
            </a:r>
            <a:br>
              <a:rPr lang="hr-HR" sz="1200">
                <a:latin typeface="Arial" charset="0"/>
              </a:rPr>
            </a:br>
            <a:r>
              <a:rPr lang="hr-HR" sz="1200" i="1">
                <a:latin typeface="Arial" charset="0"/>
              </a:rPr>
              <a:t>Rast; nokturno bilja</a:t>
            </a:r>
          </a:p>
        </p:txBody>
      </p:sp>
      <p:pic>
        <p:nvPicPr>
          <p:cNvPr id="31750" name="Picture 6" descr="D:\predavanja\Ritam i simetrija mali\Paul Klee. Rast.nokturno.bi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97125" y="0"/>
            <a:ext cx="4879975" cy="6845300"/>
          </a:xfrm>
          <a:prstGeom prst="rect">
            <a:avLst/>
          </a:prstGeom>
          <a:noFill/>
        </p:spPr>
      </p:pic>
      <p:sp>
        <p:nvSpPr>
          <p:cNvPr id="31752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5105400"/>
            <a:ext cx="1600200" cy="533400"/>
          </a:xfrm>
        </p:spPr>
        <p:txBody>
          <a:bodyPr/>
          <a:lstStyle/>
          <a:p>
            <a:r>
              <a:rPr lang="hr-HR" sz="2400">
                <a:solidFill>
                  <a:srgbClr val="CC0000"/>
                </a:solidFill>
                <a:latin typeface="Arial" charset="0"/>
              </a:rPr>
              <a:t>varijacja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1028" descr="D:\predavanja\Ritam i simetrija mali\Trijumfalni luk Etoi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60438"/>
            <a:ext cx="9144000" cy="4754562"/>
          </a:xfrm>
          <a:prstGeom prst="rect">
            <a:avLst/>
          </a:prstGeom>
          <a:noFill/>
        </p:spPr>
      </p:pic>
      <p:sp>
        <p:nvSpPr>
          <p:cNvPr id="28677" name="Rectangle 1029"/>
          <p:cNvSpPr>
            <a:spLocks noGrp="1" noChangeArrowheads="1"/>
          </p:cNvSpPr>
          <p:nvPr>
            <p:ph type="title" idx="4294967295"/>
          </p:nvPr>
        </p:nvSpPr>
        <p:spPr>
          <a:xfrm>
            <a:off x="3276600" y="304800"/>
            <a:ext cx="3200400" cy="304800"/>
          </a:xfrm>
        </p:spPr>
        <p:txBody>
          <a:bodyPr/>
          <a:lstStyle/>
          <a:p>
            <a:r>
              <a:rPr lang="hr-HR" sz="2400">
                <a:solidFill>
                  <a:srgbClr val="CC0000"/>
                </a:solidFill>
                <a:latin typeface="Arial" charset="0"/>
              </a:rPr>
              <a:t>radijacija (zračenje)</a:t>
            </a:r>
          </a:p>
        </p:txBody>
      </p:sp>
      <p:sp>
        <p:nvSpPr>
          <p:cNvPr id="28678" name="Text Box 1030"/>
          <p:cNvSpPr txBox="1">
            <a:spLocks noChangeArrowheads="1"/>
          </p:cNvSpPr>
          <p:nvPr/>
        </p:nvSpPr>
        <p:spPr bwMode="auto">
          <a:xfrm>
            <a:off x="5765800" y="5791200"/>
            <a:ext cx="3302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hr-HR" sz="1200">
                <a:latin typeface="Arial" charset="0"/>
              </a:rPr>
              <a:t>Trijumfalni luk na trgu Etoile (“Zvijezda”), Paris</a:t>
            </a:r>
          </a:p>
        </p:txBody>
      </p:sp>
      <p:grpSp>
        <p:nvGrpSpPr>
          <p:cNvPr id="28679" name="Group 1031"/>
          <p:cNvGrpSpPr>
            <a:grpSpLocks/>
          </p:cNvGrpSpPr>
          <p:nvPr/>
        </p:nvGrpSpPr>
        <p:grpSpPr bwMode="auto">
          <a:xfrm>
            <a:off x="838200" y="1371600"/>
            <a:ext cx="7391400" cy="4114800"/>
            <a:chOff x="528" y="864"/>
            <a:chExt cx="4656" cy="2592"/>
          </a:xfrm>
        </p:grpSpPr>
        <p:sp>
          <p:nvSpPr>
            <p:cNvPr id="28680" name="Line 1032"/>
            <p:cNvSpPr>
              <a:spLocks noChangeShapeType="1"/>
            </p:cNvSpPr>
            <p:nvPr/>
          </p:nvSpPr>
          <p:spPr bwMode="auto">
            <a:xfrm>
              <a:off x="2880" y="2160"/>
              <a:ext cx="2304" cy="816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8681" name="Line 1033"/>
            <p:cNvSpPr>
              <a:spLocks noChangeShapeType="1"/>
            </p:cNvSpPr>
            <p:nvPr/>
          </p:nvSpPr>
          <p:spPr bwMode="auto">
            <a:xfrm flipV="1">
              <a:off x="2880" y="1440"/>
              <a:ext cx="2160" cy="72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8682" name="Line 1034"/>
            <p:cNvSpPr>
              <a:spLocks noChangeShapeType="1"/>
            </p:cNvSpPr>
            <p:nvPr/>
          </p:nvSpPr>
          <p:spPr bwMode="auto">
            <a:xfrm flipH="1" flipV="1">
              <a:off x="2064" y="864"/>
              <a:ext cx="816" cy="1296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8683" name="Line 1035"/>
            <p:cNvSpPr>
              <a:spLocks noChangeShapeType="1"/>
            </p:cNvSpPr>
            <p:nvPr/>
          </p:nvSpPr>
          <p:spPr bwMode="auto">
            <a:xfrm flipH="1">
              <a:off x="1344" y="2160"/>
              <a:ext cx="1536" cy="1296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8684" name="Line 1036"/>
            <p:cNvSpPr>
              <a:spLocks noChangeShapeType="1"/>
            </p:cNvSpPr>
            <p:nvPr/>
          </p:nvSpPr>
          <p:spPr bwMode="auto">
            <a:xfrm flipH="1" flipV="1">
              <a:off x="528" y="2064"/>
              <a:ext cx="2352" cy="96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r-HR"/>
            </a:p>
          </p:txBody>
        </p:sp>
        <p:sp>
          <p:nvSpPr>
            <p:cNvPr id="28685" name="Line 1037"/>
            <p:cNvSpPr>
              <a:spLocks noChangeShapeType="1"/>
            </p:cNvSpPr>
            <p:nvPr/>
          </p:nvSpPr>
          <p:spPr bwMode="auto">
            <a:xfrm>
              <a:off x="2880" y="2160"/>
              <a:ext cx="768" cy="1296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hr-H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886200" y="519113"/>
            <a:ext cx="1676400" cy="603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r-HR" sz="1000" b="1">
                <a:latin typeface="Arial" charset="0"/>
              </a:rPr>
              <a:t>Stjepan Jakševac</a:t>
            </a:r>
            <a:r>
              <a:rPr lang="hr-HR" sz="1000"/>
              <a:t> </a:t>
            </a:r>
            <a:r>
              <a:rPr lang="hr-HR" sz="1200"/>
              <a:t> </a:t>
            </a:r>
          </a:p>
          <a:p>
            <a:pPr>
              <a:spcBef>
                <a:spcPct val="50000"/>
              </a:spcBef>
            </a:pPr>
            <a:r>
              <a:rPr lang="hr-HR" sz="1300" b="1" i="1">
                <a:latin typeface="Arial" charset="0"/>
              </a:rPr>
              <a:t>ROĐENJE KIŠE</a:t>
            </a:r>
          </a:p>
          <a:p>
            <a:pPr>
              <a:spcBef>
                <a:spcPct val="50000"/>
              </a:spcBef>
            </a:pPr>
            <a:endParaRPr lang="hr-HR" sz="1300" i="1"/>
          </a:p>
          <a:p>
            <a:pPr>
              <a:spcBef>
                <a:spcPct val="50000"/>
              </a:spcBef>
            </a:pPr>
            <a:r>
              <a:rPr lang="hr-HR" sz="1300" b="1">
                <a:latin typeface="Arial" charset="0"/>
              </a:rPr>
              <a:t>S OBLAČIĆA</a:t>
            </a:r>
            <a:br>
              <a:rPr lang="hr-HR" sz="1300" b="1">
                <a:latin typeface="Arial" charset="0"/>
              </a:rPr>
            </a:br>
            <a:r>
              <a:rPr lang="hr-HR" sz="1300" b="1">
                <a:latin typeface="Arial" charset="0"/>
              </a:rPr>
              <a:t>MAGARČIĆA </a:t>
            </a:r>
            <a:br>
              <a:rPr lang="hr-HR" sz="1300" b="1">
                <a:latin typeface="Arial" charset="0"/>
              </a:rPr>
            </a:br>
            <a:r>
              <a:rPr lang="hr-HR" sz="1300" b="1">
                <a:latin typeface="Arial" charset="0"/>
              </a:rPr>
              <a:t>GLE, SREBRNIM</a:t>
            </a:r>
            <a:br>
              <a:rPr lang="hr-HR" sz="1300" b="1">
                <a:latin typeface="Arial" charset="0"/>
              </a:rPr>
            </a:br>
            <a:r>
              <a:rPr lang="hr-HR" sz="1300" b="1">
                <a:latin typeface="Arial" charset="0"/>
              </a:rPr>
              <a:t>LJESTVICAMA</a:t>
            </a:r>
            <a:endParaRPr lang="hr-HR" sz="1300"/>
          </a:p>
          <a:p>
            <a:pPr>
              <a:spcBef>
                <a:spcPct val="50000"/>
              </a:spcBef>
            </a:pPr>
            <a:r>
              <a:rPr lang="hr-HR" sz="1300" b="1">
                <a:latin typeface="Arial" charset="0"/>
              </a:rPr>
              <a:t>PRVA</a:t>
            </a:r>
            <a:br>
              <a:rPr lang="hr-HR" sz="1300" b="1">
                <a:latin typeface="Arial" charset="0"/>
              </a:rPr>
            </a:br>
            <a:r>
              <a:rPr lang="hr-HR" sz="1300" b="1">
                <a:latin typeface="Arial" charset="0"/>
              </a:rPr>
              <a:t>RADOZNALA</a:t>
            </a:r>
            <a:br>
              <a:rPr lang="hr-HR" sz="1300" b="1">
                <a:latin typeface="Arial" charset="0"/>
              </a:rPr>
            </a:br>
            <a:r>
              <a:rPr lang="hr-HR" sz="1300" b="1">
                <a:latin typeface="Arial" charset="0"/>
              </a:rPr>
              <a:t>KAP</a:t>
            </a:r>
            <a:endParaRPr lang="hr-HR" sz="1300"/>
          </a:p>
          <a:p>
            <a:pPr>
              <a:spcBef>
                <a:spcPct val="50000"/>
              </a:spcBef>
            </a:pPr>
            <a:r>
              <a:rPr lang="hr-HR" sz="1300" b="1">
                <a:latin typeface="Arial" charset="0"/>
              </a:rPr>
              <a:t>SPUSTILA SE</a:t>
            </a:r>
            <a:br>
              <a:rPr lang="hr-HR" sz="1300" b="1">
                <a:latin typeface="Arial" charset="0"/>
              </a:rPr>
            </a:br>
            <a:r>
              <a:rPr lang="hr-HR" sz="1300" b="1">
                <a:latin typeface="Arial" charset="0"/>
              </a:rPr>
              <a:t>K NAMA</a:t>
            </a:r>
            <a:br>
              <a:rPr lang="hr-HR" sz="1300" b="1">
                <a:latin typeface="Arial" charset="0"/>
              </a:rPr>
            </a:br>
            <a:r>
              <a:rPr lang="hr-HR" sz="1300" b="1">
                <a:latin typeface="Arial" charset="0"/>
              </a:rPr>
              <a:t>TAP</a:t>
            </a:r>
            <a:br>
              <a:rPr lang="hr-HR" sz="1300" b="1">
                <a:latin typeface="Arial" charset="0"/>
              </a:rPr>
            </a:br>
            <a:r>
              <a:rPr lang="hr-HR" sz="1300" b="1">
                <a:latin typeface="Arial" charset="0"/>
              </a:rPr>
              <a:t>!</a:t>
            </a:r>
            <a:br>
              <a:rPr lang="hr-HR" sz="1300" b="1">
                <a:latin typeface="Arial" charset="0"/>
              </a:rPr>
            </a:br>
            <a:r>
              <a:rPr lang="hr-HR" sz="1300" b="1">
                <a:latin typeface="Arial" charset="0"/>
              </a:rPr>
              <a:t>ZATIM DRUGA</a:t>
            </a:r>
            <a:br>
              <a:rPr lang="hr-HR" sz="1300" b="1">
                <a:latin typeface="Arial" charset="0"/>
              </a:rPr>
            </a:br>
            <a:r>
              <a:rPr lang="hr-HR" sz="1300" b="1">
                <a:latin typeface="Arial" charset="0"/>
              </a:rPr>
              <a:t>PETA</a:t>
            </a:r>
            <a:br>
              <a:rPr lang="hr-HR" sz="1300" b="1">
                <a:latin typeface="Arial" charset="0"/>
              </a:rPr>
            </a:br>
            <a:r>
              <a:rPr lang="hr-HR" sz="1300" b="1">
                <a:latin typeface="Arial" charset="0"/>
              </a:rPr>
              <a:t>KAP</a:t>
            </a:r>
            <a:br>
              <a:rPr lang="hr-HR" sz="1300" b="1">
                <a:latin typeface="Arial" charset="0"/>
              </a:rPr>
            </a:br>
            <a:r>
              <a:rPr lang="hr-HR" sz="1300" b="1">
                <a:latin typeface="Arial" charset="0"/>
              </a:rPr>
              <a:t>! ! ! ! !</a:t>
            </a:r>
            <a:br>
              <a:rPr lang="hr-HR" sz="1300" b="1">
                <a:latin typeface="Arial" charset="0"/>
              </a:rPr>
            </a:br>
            <a:r>
              <a:rPr lang="hr-HR" sz="1300" b="1">
                <a:latin typeface="Arial" charset="0"/>
              </a:rPr>
              <a:t>LJESTVICE SE</a:t>
            </a:r>
            <a:br>
              <a:rPr lang="hr-HR" sz="1300" b="1">
                <a:latin typeface="Arial" charset="0"/>
              </a:rPr>
            </a:br>
            <a:r>
              <a:rPr lang="hr-HR" sz="1300" b="1">
                <a:latin typeface="Arial" charset="0"/>
              </a:rPr>
              <a:t>POLOMIŠE - </a:t>
            </a:r>
            <a:br>
              <a:rPr lang="hr-HR" sz="1300" b="1">
                <a:latin typeface="Arial" charset="0"/>
              </a:rPr>
            </a:br>
            <a:r>
              <a:rPr lang="hr-HR" sz="1300" b="1">
                <a:latin typeface="Arial" charset="0"/>
              </a:rPr>
              <a:t>TAP TAP TAM</a:t>
            </a:r>
            <a:br>
              <a:rPr lang="hr-HR" sz="1300" b="1">
                <a:latin typeface="Arial" charset="0"/>
              </a:rPr>
            </a:br>
            <a:r>
              <a:rPr lang="hr-HR" sz="1300" b="1">
                <a:latin typeface="Arial" charset="0"/>
              </a:rPr>
              <a:t>TAPTAPTAP</a:t>
            </a:r>
            <a:br>
              <a:rPr lang="hr-HR" sz="1300" b="1">
                <a:latin typeface="Arial" charset="0"/>
              </a:rPr>
            </a:br>
            <a:r>
              <a:rPr lang="hr-HR" sz="1300" b="1">
                <a:latin typeface="Arial" charset="0"/>
              </a:rPr>
              <a:t>! ! ! ! !</a:t>
            </a:r>
            <a:endParaRPr lang="hr-HR" sz="1300"/>
          </a:p>
          <a:p>
            <a:pPr>
              <a:spcBef>
                <a:spcPct val="50000"/>
              </a:spcBef>
            </a:pPr>
            <a:r>
              <a:rPr lang="hr-HR" sz="1300" b="1">
                <a:latin typeface="Arial" charset="0"/>
              </a:rPr>
              <a:t>ETO</a:t>
            </a:r>
            <a:br>
              <a:rPr lang="hr-HR" sz="1300" b="1">
                <a:latin typeface="Arial" charset="0"/>
              </a:rPr>
            </a:br>
            <a:r>
              <a:rPr lang="hr-HR" sz="1300" b="1">
                <a:latin typeface="Arial" charset="0"/>
              </a:rPr>
              <a:t>MALE KIŠE</a:t>
            </a:r>
            <a:br>
              <a:rPr lang="hr-HR" sz="1300" b="1">
                <a:latin typeface="Arial" charset="0"/>
              </a:rPr>
            </a:br>
            <a:r>
              <a:rPr lang="hr-HR" sz="1300" b="1">
                <a:latin typeface="Arial" charset="0"/>
              </a:rPr>
              <a:t>SLAP ! ! ! ! ! ! !</a:t>
            </a:r>
            <a:br>
              <a:rPr lang="hr-HR" sz="1300" b="1">
                <a:latin typeface="Arial" charset="0"/>
              </a:rPr>
            </a:br>
            <a:r>
              <a:rPr lang="hr-HR" sz="1300" b="1">
                <a:latin typeface="Arial" charset="0"/>
              </a:rPr>
              <a:t>! ! ! ! ! ! ! ! ! ! ! ! ! ! </a:t>
            </a:r>
            <a:endParaRPr lang="hr-HR" sz="13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80" name="Picture 16" descr="D:\predavanja\Ritam i simetrija mali\ples ritam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3289300"/>
            <a:ext cx="1854200" cy="2882900"/>
          </a:xfrm>
          <a:prstGeom prst="rect">
            <a:avLst/>
          </a:prstGeom>
          <a:noFill/>
        </p:spPr>
      </p:pic>
      <p:pic>
        <p:nvPicPr>
          <p:cNvPr id="11281" name="Picture 17" descr="D:\predavanja\Ritam i simetrija mali\ples ritam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3289300"/>
            <a:ext cx="1905000" cy="2882900"/>
          </a:xfrm>
          <a:prstGeom prst="rect">
            <a:avLst/>
          </a:prstGeom>
          <a:noFill/>
        </p:spPr>
      </p:pic>
      <p:pic>
        <p:nvPicPr>
          <p:cNvPr id="11282" name="Picture 18" descr="D:\predavanja\Ritam i simetrija mali\ples ritam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289300"/>
            <a:ext cx="1854200" cy="2882900"/>
          </a:xfrm>
          <a:prstGeom prst="rect">
            <a:avLst/>
          </a:prstGeom>
          <a:noFill/>
        </p:spPr>
      </p:pic>
      <p:pic>
        <p:nvPicPr>
          <p:cNvPr id="11283" name="Picture 19" descr="D:\predavanja\Ritam i simetrija mali\ples ritam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3289300"/>
            <a:ext cx="1905000" cy="2882900"/>
          </a:xfrm>
          <a:prstGeom prst="rect">
            <a:avLst/>
          </a:prstGeom>
          <a:noFill/>
        </p:spPr>
      </p:pic>
      <p:pic>
        <p:nvPicPr>
          <p:cNvPr id="11284" name="Picture 20" descr="D:\predavanja\Ritam i simetrija mali\ritamlijev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609600"/>
            <a:ext cx="1847850" cy="2438400"/>
          </a:xfrm>
          <a:prstGeom prst="rect">
            <a:avLst/>
          </a:prstGeom>
          <a:noFill/>
        </p:spPr>
      </p:pic>
      <p:pic>
        <p:nvPicPr>
          <p:cNvPr id="11285" name="Picture 21" descr="D:\predavanja\Ritam i simetrija mali\ritamdesn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609600"/>
            <a:ext cx="1905000" cy="2438400"/>
          </a:xfrm>
          <a:prstGeom prst="rect">
            <a:avLst/>
          </a:prstGeom>
          <a:noFill/>
        </p:spPr>
      </p:pic>
      <p:pic>
        <p:nvPicPr>
          <p:cNvPr id="11286" name="Picture 22" descr="D:\predavanja\Ritam i simetrija mali\ritamlijev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609600"/>
            <a:ext cx="1847850" cy="2438400"/>
          </a:xfrm>
          <a:prstGeom prst="rect">
            <a:avLst/>
          </a:prstGeom>
          <a:noFill/>
        </p:spPr>
      </p:pic>
      <p:pic>
        <p:nvPicPr>
          <p:cNvPr id="11287" name="Picture 23" descr="D:\predavanja\Ritam i simetrija mali\ritamdesn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38400" y="609600"/>
            <a:ext cx="19050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</TotalTime>
  <Words>259</Words>
  <Application>Microsoft PowerPoint</Application>
  <PresentationFormat>On-screen Show (4:3)</PresentationFormat>
  <Paragraphs>130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6" baseType="lpstr">
      <vt:lpstr>Times New Roman</vt:lpstr>
      <vt:lpstr>Arial</vt:lpstr>
      <vt:lpstr>Default Design</vt:lpstr>
      <vt:lpstr>Slide 1</vt:lpstr>
      <vt:lpstr>Slide 2</vt:lpstr>
      <vt:lpstr>Ritam</vt:lpstr>
      <vt:lpstr>dominacija</vt:lpstr>
      <vt:lpstr>gradacija</vt:lpstr>
      <vt:lpstr>varijacja</vt:lpstr>
      <vt:lpstr>radijacija (zračenje)</vt:lpstr>
      <vt:lpstr>Slide 8</vt:lpstr>
      <vt:lpstr>Slide 9</vt:lpstr>
      <vt:lpstr>Slide 10</vt:lpstr>
      <vt:lpstr>Slide 11</vt:lpstr>
      <vt:lpstr>Slide 12</vt:lpstr>
      <vt:lpstr>Simetrija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Simetrija + ritam = ORNAMENT</vt:lpstr>
      <vt:lpstr>Slide 39</vt:lpstr>
      <vt:lpstr>Slide 40</vt:lpstr>
      <vt:lpstr>Slide 41</vt:lpstr>
      <vt:lpstr>Slide 42</vt:lpstr>
      <vt:lpstr>kraj, fraktal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Miro</dc:creator>
  <cp:lastModifiedBy>Stojic</cp:lastModifiedBy>
  <cp:revision>137</cp:revision>
  <dcterms:created xsi:type="dcterms:W3CDTF">2002-12-03T22:04:40Z</dcterms:created>
  <dcterms:modified xsi:type="dcterms:W3CDTF">2009-02-16T19:31:31Z</dcterms:modified>
</cp:coreProperties>
</file>