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59" r:id="rId6"/>
    <p:sldId id="263" r:id="rId7"/>
    <p:sldId id="262" r:id="rId8"/>
    <p:sldId id="257" r:id="rId9"/>
    <p:sldId id="273" r:id="rId10"/>
    <p:sldId id="264" r:id="rId11"/>
    <p:sldId id="266" r:id="rId12"/>
    <p:sldId id="267" r:id="rId13"/>
    <p:sldId id="268" r:id="rId14"/>
    <p:sldId id="276" r:id="rId15"/>
    <p:sldId id="265" r:id="rId16"/>
    <p:sldId id="269" r:id="rId17"/>
    <p:sldId id="271" r:id="rId18"/>
    <p:sldId id="272" r:id="rId19"/>
    <p:sldId id="270" r:id="rId20"/>
    <p:sldId id="274" r:id="rId21"/>
    <p:sldId id="275" r:id="rId22"/>
  </p:sldIdLst>
  <p:sldSz cx="9144000" cy="6858000" type="screen4x3"/>
  <p:notesSz cx="6858000" cy="9144000"/>
  <p:defaultTextStyle>
    <a:defPPr>
      <a:defRPr lang="hr-H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2573" autoAdjust="0"/>
    <p:restoredTop sz="95796" autoAdjust="0"/>
  </p:normalViewPr>
  <p:slideViewPr>
    <p:cSldViewPr>
      <p:cViewPr varScale="1">
        <p:scale>
          <a:sx n="74" d="100"/>
          <a:sy n="74" d="100"/>
        </p:scale>
        <p:origin x="-186" y="-102"/>
      </p:cViewPr>
      <p:guideLst>
        <p:guide orient="horz" pos="3840"/>
        <p:guide pos="23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446D5E-4AA0-46BC-B0C9-087B7E19F4B0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45CBE-6E72-4B9E-B0C4-D200AD6B376A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0AAC5-C88C-4D11-B601-E9BCDB0265DE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85804-6578-4E4C-BE7C-E0F3AEBA63B8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91559-C364-4295-9CA4-5D192BDCD620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DD621-5B6E-419A-9ACA-473501BF2B7D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B76F0-40B3-4C14-8DB5-A975C3C031DC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8E05E-93D5-4232-A3AD-03199EFC4876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556EA-F823-40BF-83AE-20B1B1911032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77AEF-9EB9-4CC7-B7CD-AB584D014889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7AE09-24C1-4B7D-BCA6-5F690DFB5369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C4436AA-7548-4BDB-8080-9ECEE96036A4}" type="slidenum">
              <a:rPr lang="hr-HR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predavanja\Tocka%20i%20crta\gruda.AVI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4419600" y="3276600"/>
            <a:ext cx="304800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3886200" y="609600"/>
            <a:ext cx="1295400" cy="457200"/>
          </a:xfrm>
        </p:spPr>
        <p:txBody>
          <a:bodyPr/>
          <a:lstStyle/>
          <a:p>
            <a:r>
              <a:rPr lang="hr-HR" sz="2400" b="1">
                <a:latin typeface="Arial" charset="0"/>
              </a:rPr>
              <a:t>Točka</a:t>
            </a:r>
            <a:endParaRPr lang="en-GB" sz="2400" b="1">
              <a:latin typeface="Arial" charset="0"/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1066800" y="1371600"/>
            <a:ext cx="7391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600">
                <a:latin typeface="Arial" charset="0"/>
              </a:rPr>
              <a:t> </a:t>
            </a:r>
            <a:r>
              <a:rPr lang="hr-HR" sz="1600" b="1">
                <a:latin typeface="Arial" charset="0"/>
              </a:rPr>
              <a:t>T</a:t>
            </a:r>
            <a:r>
              <a:rPr lang="hr-HR" sz="1600">
                <a:latin typeface="Arial" charset="0"/>
              </a:rPr>
              <a:t>očka je oblik bez i jedne naglašene dimenzije: niti visine, niti širine, ni dužine</a:t>
            </a:r>
            <a:r>
              <a:rPr lang="hr-HR" sz="1600"/>
              <a:t> </a:t>
            </a:r>
          </a:p>
        </p:txBody>
      </p:sp>
      <p:grpSp>
        <p:nvGrpSpPr>
          <p:cNvPr id="2071" name="Group 23"/>
          <p:cNvGrpSpPr>
            <a:grpSpLocks/>
          </p:cNvGrpSpPr>
          <p:nvPr/>
        </p:nvGrpSpPr>
        <p:grpSpPr bwMode="auto">
          <a:xfrm>
            <a:off x="2514600" y="3200400"/>
            <a:ext cx="4876800" cy="2057400"/>
            <a:chOff x="1584" y="2016"/>
            <a:chExt cx="3072" cy="1296"/>
          </a:xfrm>
        </p:grpSpPr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1584" y="2088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2059" name="Oval 11"/>
            <p:cNvSpPr>
              <a:spLocks noChangeArrowheads="1"/>
            </p:cNvSpPr>
            <p:nvPr/>
          </p:nvSpPr>
          <p:spPr bwMode="auto">
            <a:xfrm>
              <a:off x="2112" y="2064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2060" name="Oval 12"/>
            <p:cNvSpPr>
              <a:spLocks noChangeArrowheads="1"/>
            </p:cNvSpPr>
            <p:nvPr/>
          </p:nvSpPr>
          <p:spPr bwMode="auto">
            <a:xfrm>
              <a:off x="3456" y="2046"/>
              <a:ext cx="240" cy="22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2061" name="Oval 13"/>
            <p:cNvSpPr>
              <a:spLocks noChangeArrowheads="1"/>
            </p:cNvSpPr>
            <p:nvPr/>
          </p:nvSpPr>
          <p:spPr bwMode="auto">
            <a:xfrm>
              <a:off x="4272" y="2016"/>
              <a:ext cx="288" cy="28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2352" y="2880"/>
              <a:ext cx="384" cy="33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2063" name="Oval 15"/>
            <p:cNvSpPr>
              <a:spLocks noChangeArrowheads="1"/>
            </p:cNvSpPr>
            <p:nvPr/>
          </p:nvSpPr>
          <p:spPr bwMode="auto">
            <a:xfrm>
              <a:off x="3264" y="2856"/>
              <a:ext cx="432" cy="3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2064" name="Oval 16"/>
            <p:cNvSpPr>
              <a:spLocks noChangeArrowheads="1"/>
            </p:cNvSpPr>
            <p:nvPr/>
          </p:nvSpPr>
          <p:spPr bwMode="auto">
            <a:xfrm>
              <a:off x="4080" y="2784"/>
              <a:ext cx="576" cy="52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2065" name="Oval 17"/>
            <p:cNvSpPr>
              <a:spLocks noChangeArrowheads="1"/>
            </p:cNvSpPr>
            <p:nvPr/>
          </p:nvSpPr>
          <p:spPr bwMode="auto">
            <a:xfrm>
              <a:off x="1584" y="2904"/>
              <a:ext cx="336" cy="28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200400" y="425450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600">
                <a:latin typeface="Arial" charset="0"/>
              </a:rPr>
              <a:t>Crta je trag kretanja točke.</a:t>
            </a:r>
          </a:p>
        </p:txBody>
      </p:sp>
      <p:pic>
        <p:nvPicPr>
          <p:cNvPr id="12291" name="gruda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143000"/>
            <a:ext cx="5181600" cy="3116263"/>
          </a:xfrm>
          <a:prstGeom prst="rect">
            <a:avLst/>
          </a:prstGeom>
          <a:noFill/>
        </p:spPr>
      </p:pic>
      <p:grpSp>
        <p:nvGrpSpPr>
          <p:cNvPr id="12297" name="Group 9"/>
          <p:cNvGrpSpPr>
            <a:grpSpLocks/>
          </p:cNvGrpSpPr>
          <p:nvPr/>
        </p:nvGrpSpPr>
        <p:grpSpPr bwMode="auto">
          <a:xfrm>
            <a:off x="533400" y="4494213"/>
            <a:ext cx="8382000" cy="1982787"/>
            <a:chOff x="336" y="2831"/>
            <a:chExt cx="5280" cy="1249"/>
          </a:xfrm>
        </p:grpSpPr>
        <p:pic>
          <p:nvPicPr>
            <p:cNvPr id="12292" name="Picture 4" descr="D:\predavanja\Tocka i crta\olovka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6" y="2839"/>
              <a:ext cx="3120" cy="1217"/>
            </a:xfrm>
            <a:prstGeom prst="rect">
              <a:avLst/>
            </a:prstGeom>
            <a:noFill/>
          </p:spPr>
        </p:pic>
        <p:pic>
          <p:nvPicPr>
            <p:cNvPr id="12296" name="Picture 8" descr="D:\Lkultura\Metodika mali\Tocka i crta\avion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032" y="2831"/>
              <a:ext cx="1584" cy="124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2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122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1"/>
                  </p:tgtEl>
                </p:cond>
              </p:nextCondLst>
            </p:seq>
            <p:vide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291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1752600" cy="381000"/>
          </a:xfrm>
        </p:spPr>
        <p:txBody>
          <a:bodyPr/>
          <a:lstStyle/>
          <a:p>
            <a:r>
              <a:rPr lang="hr-HR" sz="1800" b="1">
                <a:latin typeface="Arial" charset="0"/>
              </a:rPr>
              <a:t>Svojstva crta: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762000" y="1143000"/>
            <a:ext cx="3048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hr-HR" sz="1600" b="1">
                <a:solidFill>
                  <a:srgbClr val="800000"/>
                </a:solidFill>
                <a:latin typeface="Arial" charset="0"/>
              </a:rPr>
              <a:t>karakter</a:t>
            </a:r>
            <a:r>
              <a:rPr lang="hr-HR" sz="1600">
                <a:latin typeface="Arial" charset="0"/>
              </a:rPr>
              <a:t> crta - debele, tanke, dugačke, kratke, oštre, isprekidane, izlomljene, jednolične, nejednolične i sl.</a:t>
            </a:r>
          </a:p>
        </p:txBody>
      </p:sp>
      <p:pic>
        <p:nvPicPr>
          <p:cNvPr id="16389" name="Picture 5" descr="D:\Lkultura\Metodika mali\Tocka i crta\Eugene Atget. Sau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6725" y="304800"/>
            <a:ext cx="4638675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38200" y="914400"/>
            <a:ext cx="67056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hr-HR" sz="1600" b="1">
                <a:solidFill>
                  <a:srgbClr val="800000"/>
                </a:solidFill>
                <a:latin typeface="Arial" charset="0"/>
              </a:rPr>
              <a:t>2.	tok</a:t>
            </a:r>
            <a:r>
              <a:rPr lang="hr-HR" sz="1600">
                <a:latin typeface="Arial" charset="0"/>
              </a:rPr>
              <a:t> crta - ravne, uglate, krivulje (koje mogu biti pravilne ili slobodne krivulje), otvorene ili zatvorene; kaligrafske crte rađene slobodnom rukom i euklidske crte izvedene tehničkim pomagalima.</a:t>
            </a:r>
          </a:p>
        </p:txBody>
      </p:sp>
      <p:pic>
        <p:nvPicPr>
          <p:cNvPr id="17413" name="Picture 5" descr="D:\Lkultura\Metodika mali\Tocka i crta\met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300288"/>
            <a:ext cx="8686800" cy="2424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81000" y="762000"/>
            <a:ext cx="28194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 startAt="3"/>
            </a:pPr>
            <a:r>
              <a:rPr lang="hr-HR" sz="1600" b="1">
                <a:solidFill>
                  <a:srgbClr val="800000"/>
                </a:solidFill>
                <a:latin typeface="Arial" charset="0"/>
              </a:rPr>
              <a:t>značenje</a:t>
            </a:r>
            <a:r>
              <a:rPr lang="hr-HR" sz="1600">
                <a:latin typeface="Arial" charset="0"/>
              </a:rPr>
              <a:t> crta:</a:t>
            </a:r>
          </a:p>
          <a:p>
            <a:pPr marL="457200" indent="-457200">
              <a:spcBef>
                <a:spcPct val="50000"/>
              </a:spcBef>
            </a:pPr>
            <a:r>
              <a:rPr lang="hr-HR" sz="1600">
                <a:latin typeface="Arial" charset="0"/>
              </a:rPr>
              <a:t> a) </a:t>
            </a:r>
            <a:r>
              <a:rPr lang="hr-HR" sz="1600" b="1">
                <a:latin typeface="Arial" charset="0"/>
              </a:rPr>
              <a:t>Konturne</a:t>
            </a:r>
            <a:r>
              <a:rPr lang="hr-HR" sz="1600">
                <a:latin typeface="Arial" charset="0"/>
              </a:rPr>
              <a:t> ili </a:t>
            </a:r>
            <a:r>
              <a:rPr lang="hr-HR" sz="1600" b="1">
                <a:latin typeface="Arial" charset="0"/>
              </a:rPr>
              <a:t>obrisne</a:t>
            </a:r>
            <a:r>
              <a:rPr lang="hr-HR" sz="1600">
                <a:latin typeface="Arial" charset="0"/>
              </a:rPr>
              <a:t> crte </a:t>
            </a:r>
          </a:p>
          <a:p>
            <a:pPr marL="457200" indent="-457200">
              <a:spcBef>
                <a:spcPct val="50000"/>
              </a:spcBef>
            </a:pPr>
            <a:r>
              <a:rPr lang="hr-HR" sz="1600">
                <a:latin typeface="Arial" charset="0"/>
              </a:rPr>
              <a:t> b)</a:t>
            </a:r>
            <a:r>
              <a:rPr lang="hr-HR" sz="1600" b="1">
                <a:latin typeface="Arial" charset="0"/>
              </a:rPr>
              <a:t> Teksturne crte</a:t>
            </a:r>
            <a:r>
              <a:rPr lang="hr-HR" sz="1600">
                <a:latin typeface="Arial" charset="0"/>
              </a:rPr>
              <a:t> </a:t>
            </a:r>
          </a:p>
          <a:p>
            <a:pPr marL="457200" indent="-457200">
              <a:spcBef>
                <a:spcPct val="50000"/>
              </a:spcBef>
            </a:pPr>
            <a:r>
              <a:rPr lang="hr-HR" sz="1600">
                <a:latin typeface="Arial" charset="0"/>
              </a:rPr>
              <a:t> c)</a:t>
            </a:r>
            <a:r>
              <a:rPr lang="hr-HR" sz="1600" b="1">
                <a:latin typeface="Arial" charset="0"/>
              </a:rPr>
              <a:t> Strukturne crte</a:t>
            </a:r>
            <a:r>
              <a:rPr lang="hr-HR" sz="1600">
                <a:latin typeface="Arial" charset="0"/>
              </a:rPr>
              <a:t> </a:t>
            </a:r>
            <a:endParaRPr lang="hr-HR"/>
          </a:p>
        </p:txBody>
      </p:sp>
      <p:pic>
        <p:nvPicPr>
          <p:cNvPr id="18441" name="Picture 9" descr="D:\predavanja\Tocka i crta\La lin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1676400"/>
            <a:ext cx="4648200" cy="3662363"/>
          </a:xfrm>
          <a:prstGeom prst="rect">
            <a:avLst/>
          </a:prstGeom>
          <a:noFill/>
        </p:spPr>
      </p:pic>
      <p:pic>
        <p:nvPicPr>
          <p:cNvPr id="18444" name="Picture 12" descr="D:\Lkultura\Metodika mali\Tocka i crta\Albrecht Durer. Rhinocerus. 15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1670050"/>
            <a:ext cx="4989513" cy="3706813"/>
          </a:xfrm>
          <a:prstGeom prst="rect">
            <a:avLst/>
          </a:prstGeom>
          <a:noFill/>
        </p:spPr>
      </p:pic>
      <p:pic>
        <p:nvPicPr>
          <p:cNvPr id="18446" name="Picture 14" descr="D:\Lkultura\Metodika mali\Tocka i crta\vjeveri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381000"/>
            <a:ext cx="5070475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6019800" y="5562600"/>
            <a:ext cx="259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000">
                <a:latin typeface="Arial" charset="0"/>
              </a:rPr>
              <a:t>Miroslav Kraljević: </a:t>
            </a:r>
            <a:r>
              <a:rPr lang="hr-HR" sz="1000" i="1">
                <a:latin typeface="Arial" charset="0"/>
              </a:rPr>
              <a:t>Prizor iz ruskog baleta</a:t>
            </a:r>
          </a:p>
        </p:txBody>
      </p:sp>
      <p:pic>
        <p:nvPicPr>
          <p:cNvPr id="28679" name="Picture 7" descr="D:\Lkultura\Metodika mali\Tocka i crta\Miroslav Kraljevic. Prizor iz ruskog bale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57175"/>
            <a:ext cx="4956175" cy="6296025"/>
          </a:xfrm>
          <a:prstGeom prst="rect">
            <a:avLst/>
          </a:prstGeom>
          <a:noFill/>
        </p:spPr>
      </p:pic>
      <p:pic>
        <p:nvPicPr>
          <p:cNvPr id="28680" name="Picture 8" descr="D:\Lkultura\Metodika mali\Tocka i crta\Vincent van Gogh. Zvijezdana no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14313"/>
            <a:ext cx="8382000" cy="6338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51" name="Picture 15" descr="D:\Lkultura\Metodika mali\Tocka i crta\gimnasticar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533400"/>
            <a:ext cx="1706563" cy="2743200"/>
          </a:xfrm>
          <a:prstGeom prst="rect">
            <a:avLst/>
          </a:prstGeom>
          <a:noFill/>
        </p:spPr>
      </p:pic>
      <p:grpSp>
        <p:nvGrpSpPr>
          <p:cNvPr id="14358" name="Group 22"/>
          <p:cNvGrpSpPr>
            <a:grpSpLocks/>
          </p:cNvGrpSpPr>
          <p:nvPr/>
        </p:nvGrpSpPr>
        <p:grpSpPr bwMode="auto">
          <a:xfrm>
            <a:off x="811213" y="3875088"/>
            <a:ext cx="8104187" cy="2754312"/>
            <a:chOff x="511" y="2441"/>
            <a:chExt cx="5105" cy="1735"/>
          </a:xfrm>
        </p:grpSpPr>
        <p:pic>
          <p:nvPicPr>
            <p:cNvPr id="14355" name="Picture 19" descr="D:\Lkultura\Metodika mali\Tocka i crta\linija1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1" y="2448"/>
              <a:ext cx="689" cy="1728"/>
            </a:xfrm>
            <a:prstGeom prst="rect">
              <a:avLst/>
            </a:prstGeom>
            <a:noFill/>
          </p:spPr>
        </p:pic>
        <p:pic>
          <p:nvPicPr>
            <p:cNvPr id="14356" name="Picture 20" descr="D:\Lkultura\Metodika mali\Tocka i crta\linija3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16" y="2441"/>
              <a:ext cx="2400" cy="1591"/>
            </a:xfrm>
            <a:prstGeom prst="rect">
              <a:avLst/>
            </a:prstGeom>
            <a:noFill/>
          </p:spPr>
        </p:pic>
        <p:pic>
          <p:nvPicPr>
            <p:cNvPr id="14357" name="Picture 21" descr="D:\Lkultura\Metodika mali\Tocka i crta\linija2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405" y="2448"/>
              <a:ext cx="1667" cy="1728"/>
            </a:xfrm>
            <a:prstGeom prst="rect">
              <a:avLst/>
            </a:prstGeom>
            <a:noFill/>
          </p:spPr>
        </p:pic>
      </p:grpSp>
      <p:pic>
        <p:nvPicPr>
          <p:cNvPr id="14359" name="Picture 23" descr="D:\Lkultura\Metodika mali\Tocka i crta\paska cipk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00275" y="533400"/>
            <a:ext cx="2676525" cy="2743200"/>
          </a:xfrm>
          <a:prstGeom prst="rect">
            <a:avLst/>
          </a:prstGeom>
          <a:noFill/>
        </p:spPr>
      </p:pic>
      <p:pic>
        <p:nvPicPr>
          <p:cNvPr id="14360" name="Picture 24" descr="D:\Lkultura\Metodika mali\Tocka i crta\Toso Dabac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05400" y="533400"/>
            <a:ext cx="38100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181600" y="5943600"/>
            <a:ext cx="3048000" cy="304800"/>
          </a:xfrm>
        </p:spPr>
        <p:txBody>
          <a:bodyPr/>
          <a:lstStyle/>
          <a:p>
            <a:r>
              <a:rPr lang="hr-HR" sz="1000">
                <a:latin typeface="Arial" charset="0"/>
              </a:rPr>
              <a:t>Henry Cartier Bresson: </a:t>
            </a:r>
            <a:r>
              <a:rPr lang="hr-HR" sz="1000" i="1">
                <a:latin typeface="Arial" charset="0"/>
              </a:rPr>
              <a:t>Aquila degli Abruzzi</a:t>
            </a:r>
            <a:r>
              <a:rPr lang="hr-HR" sz="1000">
                <a:latin typeface="Arial" charset="0"/>
              </a:rPr>
              <a:t>, 1952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7467600" y="533400"/>
            <a:ext cx="1219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400">
                <a:latin typeface="Arial" charset="0"/>
              </a:rPr>
              <a:t>Karakter?</a:t>
            </a:r>
            <a:br>
              <a:rPr lang="hr-HR" sz="1400">
                <a:latin typeface="Arial" charset="0"/>
              </a:rPr>
            </a:br>
            <a:r>
              <a:rPr lang="hr-HR" sz="1400">
                <a:latin typeface="Arial" charset="0"/>
              </a:rPr>
              <a:t>Tok?</a:t>
            </a:r>
            <a:br>
              <a:rPr lang="hr-HR" sz="1400">
                <a:latin typeface="Arial" charset="0"/>
              </a:rPr>
            </a:br>
            <a:r>
              <a:rPr lang="hr-HR" sz="1400">
                <a:latin typeface="Arial" charset="0"/>
              </a:rPr>
              <a:t>Značenje?</a:t>
            </a:r>
          </a:p>
        </p:txBody>
      </p:sp>
      <p:pic>
        <p:nvPicPr>
          <p:cNvPr id="20486" name="Picture 6" descr="D:\Lkultura\Metodika mali\Tocka i crta\Henri Cartier Bresson.Aquila degli Abruzzi.19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588" y="0"/>
            <a:ext cx="459581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81000"/>
            <a:ext cx="2209800" cy="304800"/>
          </a:xfrm>
        </p:spPr>
        <p:txBody>
          <a:bodyPr/>
          <a:lstStyle/>
          <a:p>
            <a:r>
              <a:rPr lang="hr-HR" sz="1800" b="1">
                <a:latin typeface="Arial" charset="0"/>
              </a:rPr>
              <a:t>Crta u prostoru</a:t>
            </a:r>
          </a:p>
        </p:txBody>
      </p:sp>
      <p:pic>
        <p:nvPicPr>
          <p:cNvPr id="23562" name="Picture 10" descr="D:\Lkultura\Metodika mali\Tocka i crta\dalekov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6863" y="990600"/>
            <a:ext cx="3894137" cy="5181600"/>
          </a:xfrm>
          <a:prstGeom prst="rect">
            <a:avLst/>
          </a:prstGeom>
          <a:noFill/>
        </p:spPr>
      </p:pic>
      <p:pic>
        <p:nvPicPr>
          <p:cNvPr id="23563" name="Picture 11" descr="D:\Lkultura\Metodika mali\Tocka i crta\ziga-zag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968500"/>
            <a:ext cx="4191000" cy="3136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638800"/>
            <a:ext cx="1752600" cy="228600"/>
          </a:xfrm>
        </p:spPr>
        <p:txBody>
          <a:bodyPr/>
          <a:lstStyle/>
          <a:p>
            <a:r>
              <a:rPr lang="hr-HR" sz="1000">
                <a:latin typeface="Arial" charset="0"/>
              </a:rPr>
              <a:t>Siniša Majkus: Benin, 1996.</a:t>
            </a:r>
          </a:p>
        </p:txBody>
      </p:sp>
      <p:pic>
        <p:nvPicPr>
          <p:cNvPr id="24580" name="Picture 4" descr="D:\Lkultura\Metodika mali\Tocka i crta\Sinisa Majkus. Benin. 19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-28575"/>
            <a:ext cx="7010400" cy="6886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3" name="Picture 9" descr="D:\predavanja\Tocka i crta\2. razred.list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140075"/>
            <a:ext cx="3292475" cy="3565525"/>
          </a:xfrm>
          <a:prstGeom prst="rect">
            <a:avLst/>
          </a:prstGeom>
          <a:noFill/>
        </p:spPr>
      </p:pic>
      <p:pic>
        <p:nvPicPr>
          <p:cNvPr id="21517" name="Picture 13" descr="D:\Lkultura\Metodika mali\Tocka i crta\4. razred. ograda 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3581400"/>
            <a:ext cx="5181600" cy="3146425"/>
          </a:xfrm>
          <a:prstGeom prst="rect">
            <a:avLst/>
          </a:prstGeom>
          <a:noFill/>
        </p:spPr>
      </p:pic>
      <p:pic>
        <p:nvPicPr>
          <p:cNvPr id="21518" name="Picture 14" descr="D:\Lkultura\Metodika mali\Tocka i crta\1. razred. kisa i vjetar u krosnj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3581400" cy="2822575"/>
          </a:xfrm>
          <a:prstGeom prst="rect">
            <a:avLst/>
          </a:prstGeom>
          <a:noFill/>
        </p:spPr>
      </p:pic>
      <p:pic>
        <p:nvPicPr>
          <p:cNvPr id="21519" name="Picture 15" descr="D:\Lkultura\Metodika mali\Tocka i crta\1. razred.cipka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217488"/>
            <a:ext cx="3657600" cy="2830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D:\Lkultura\Metodika mali\Tocka i crta\Magli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9144000" cy="523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D:\Lkultura\Metodika mali\Tocka i crta\tegl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71450"/>
            <a:ext cx="5791200" cy="3790950"/>
          </a:xfrm>
          <a:prstGeom prst="rect">
            <a:avLst/>
          </a:prstGeom>
          <a:noFill/>
        </p:spPr>
      </p:pic>
      <p:pic>
        <p:nvPicPr>
          <p:cNvPr id="26632" name="Picture 8" descr="D:\Lkultura\Metodika mali\Tocka i crta\2. razred. trav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4276725"/>
            <a:ext cx="3276600" cy="2200275"/>
          </a:xfrm>
          <a:prstGeom prst="rect">
            <a:avLst/>
          </a:prstGeom>
          <a:noFill/>
        </p:spPr>
      </p:pic>
      <p:pic>
        <p:nvPicPr>
          <p:cNvPr id="26634" name="Picture 10" descr="D:\Lkultura\Metodika mali\Tocka i crta\2. razred. trava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4265613"/>
            <a:ext cx="2686050" cy="22113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5" name="Picture 7" descr="D:\Lkultura\Metodika mali\Tocka i crta\2. razred. folija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304800"/>
            <a:ext cx="2743200" cy="2722563"/>
          </a:xfrm>
          <a:prstGeom prst="rect">
            <a:avLst/>
          </a:prstGeom>
          <a:noFill/>
        </p:spPr>
      </p:pic>
      <p:pic>
        <p:nvPicPr>
          <p:cNvPr id="27656" name="Picture 8" descr="D:\Lkultura\Metodika mali\Tocka i crta\2. razred. folija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3200400"/>
            <a:ext cx="2705100" cy="3238500"/>
          </a:xfrm>
          <a:prstGeom prst="rect">
            <a:avLst/>
          </a:prstGeom>
          <a:noFill/>
        </p:spPr>
      </p:pic>
      <p:pic>
        <p:nvPicPr>
          <p:cNvPr id="27658" name="Picture 10" descr="D:\Lkultura\Metodika mali\Tocka i crta\3. razred zica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04800"/>
            <a:ext cx="3886200" cy="2787650"/>
          </a:xfrm>
          <a:prstGeom prst="rect">
            <a:avLst/>
          </a:prstGeom>
          <a:noFill/>
        </p:spPr>
      </p:pic>
      <p:pic>
        <p:nvPicPr>
          <p:cNvPr id="27659" name="Picture 11" descr="D:\Lkultura\Metodika mali\Tocka i crta\3. razred zica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200400"/>
            <a:ext cx="2509838" cy="3200400"/>
          </a:xfrm>
          <a:prstGeom prst="rect">
            <a:avLst/>
          </a:prstGeom>
          <a:noFill/>
        </p:spPr>
      </p:pic>
      <p:pic>
        <p:nvPicPr>
          <p:cNvPr id="27660" name="Picture 12" descr="D:\Lkultura\Metodika mali\Tocka i crta\3. razred zica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62263" y="3200400"/>
            <a:ext cx="2614612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D:\Lkultura\Metodika mali\Tocka i crta\busenje papi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2400"/>
            <a:ext cx="2827338" cy="6477000"/>
          </a:xfrm>
          <a:prstGeom prst="rect">
            <a:avLst/>
          </a:prstGeom>
          <a:noFill/>
        </p:spPr>
      </p:pic>
      <p:pic>
        <p:nvPicPr>
          <p:cNvPr id="8197" name="Picture 5" descr="D:\Lkultura\Metodika mali\Tocka i crta\pikanj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228600"/>
            <a:ext cx="3127375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8800" y="5943600"/>
            <a:ext cx="2743200" cy="228600"/>
          </a:xfrm>
        </p:spPr>
        <p:txBody>
          <a:bodyPr/>
          <a:lstStyle/>
          <a:p>
            <a:r>
              <a:rPr lang="hr-HR" sz="1000">
                <a:latin typeface="Arial" charset="0"/>
              </a:rPr>
              <a:t>Lucio Fontana: </a:t>
            </a:r>
            <a:r>
              <a:rPr lang="hr-HR" sz="1000" i="1">
                <a:latin typeface="Arial" charset="0"/>
              </a:rPr>
              <a:t>Zeleni ovalni koncept</a:t>
            </a:r>
            <a:r>
              <a:rPr lang="hr-HR" sz="1000">
                <a:latin typeface="Arial" charset="0"/>
              </a:rPr>
              <a:t>, 1963.</a:t>
            </a:r>
          </a:p>
        </p:txBody>
      </p:sp>
      <p:pic>
        <p:nvPicPr>
          <p:cNvPr id="9221" name="Picture 5" descr="D:\Lkultura\Metodika mali\Tocka i crta\Lucio Fontana. Zeleni ovalni koncept. 19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2700" y="228600"/>
            <a:ext cx="40767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0" y="609600"/>
            <a:ext cx="2895600" cy="457200"/>
          </a:xfrm>
        </p:spPr>
        <p:txBody>
          <a:bodyPr/>
          <a:lstStyle/>
          <a:p>
            <a:r>
              <a:rPr lang="hr-HR" sz="2000" b="1">
                <a:latin typeface="Arial" charset="0"/>
              </a:rPr>
              <a:t>Skupljeno - raspršeno</a:t>
            </a:r>
          </a:p>
        </p:txBody>
      </p:sp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1676400" y="5105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17526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2057400" y="4724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2209800" y="4343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75" name="Oval 7"/>
          <p:cNvSpPr>
            <a:spLocks noChangeArrowheads="1"/>
          </p:cNvSpPr>
          <p:nvPr/>
        </p:nvSpPr>
        <p:spPr bwMode="auto">
          <a:xfrm>
            <a:off x="1981200" y="4953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2362200" y="4495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2209800" y="4876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2209800" y="5105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1524000" y="4648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1905000" y="4648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1828800" y="4343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1676400" y="4495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1752600" y="4648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84" name="Oval 16"/>
          <p:cNvSpPr>
            <a:spLocks noChangeArrowheads="1"/>
          </p:cNvSpPr>
          <p:nvPr/>
        </p:nvSpPr>
        <p:spPr bwMode="auto">
          <a:xfrm>
            <a:off x="1828800" y="4495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85" name="Oval 17"/>
          <p:cNvSpPr>
            <a:spLocks noChangeArrowheads="1"/>
          </p:cNvSpPr>
          <p:nvPr/>
        </p:nvSpPr>
        <p:spPr bwMode="auto">
          <a:xfrm>
            <a:off x="1981200" y="4191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86" name="Oval 18"/>
          <p:cNvSpPr>
            <a:spLocks noChangeArrowheads="1"/>
          </p:cNvSpPr>
          <p:nvPr/>
        </p:nvSpPr>
        <p:spPr bwMode="auto">
          <a:xfrm>
            <a:off x="1981200" y="4495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87" name="Oval 19"/>
          <p:cNvSpPr>
            <a:spLocks noChangeArrowheads="1"/>
          </p:cNvSpPr>
          <p:nvPr/>
        </p:nvSpPr>
        <p:spPr bwMode="auto">
          <a:xfrm>
            <a:off x="1981200" y="5181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88" name="Oval 20"/>
          <p:cNvSpPr>
            <a:spLocks noChangeArrowheads="1"/>
          </p:cNvSpPr>
          <p:nvPr/>
        </p:nvSpPr>
        <p:spPr bwMode="auto">
          <a:xfrm>
            <a:off x="2362200" y="4800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89" name="Oval 21"/>
          <p:cNvSpPr>
            <a:spLocks noChangeArrowheads="1"/>
          </p:cNvSpPr>
          <p:nvPr/>
        </p:nvSpPr>
        <p:spPr bwMode="auto">
          <a:xfrm>
            <a:off x="2438400" y="5181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90" name="Oval 22"/>
          <p:cNvSpPr>
            <a:spLocks noChangeArrowheads="1"/>
          </p:cNvSpPr>
          <p:nvPr/>
        </p:nvSpPr>
        <p:spPr bwMode="auto">
          <a:xfrm>
            <a:off x="2133600" y="525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91" name="Oval 23"/>
          <p:cNvSpPr>
            <a:spLocks noChangeArrowheads="1"/>
          </p:cNvSpPr>
          <p:nvPr/>
        </p:nvSpPr>
        <p:spPr bwMode="auto">
          <a:xfrm>
            <a:off x="2286000" y="4648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92" name="Oval 24"/>
          <p:cNvSpPr>
            <a:spLocks noChangeArrowheads="1"/>
          </p:cNvSpPr>
          <p:nvPr/>
        </p:nvSpPr>
        <p:spPr bwMode="auto">
          <a:xfrm>
            <a:off x="2286000" y="4191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93" name="Oval 25"/>
          <p:cNvSpPr>
            <a:spLocks noChangeArrowheads="1"/>
          </p:cNvSpPr>
          <p:nvPr/>
        </p:nvSpPr>
        <p:spPr bwMode="auto">
          <a:xfrm>
            <a:off x="2133600" y="4572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94" name="Oval 26"/>
          <p:cNvSpPr>
            <a:spLocks noChangeArrowheads="1"/>
          </p:cNvSpPr>
          <p:nvPr/>
        </p:nvSpPr>
        <p:spPr bwMode="auto">
          <a:xfrm>
            <a:off x="1600200" y="4800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95" name="Oval 27"/>
          <p:cNvSpPr>
            <a:spLocks noChangeArrowheads="1"/>
          </p:cNvSpPr>
          <p:nvPr/>
        </p:nvSpPr>
        <p:spPr bwMode="auto">
          <a:xfrm>
            <a:off x="2514600" y="4191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96" name="Oval 28"/>
          <p:cNvSpPr>
            <a:spLocks noChangeArrowheads="1"/>
          </p:cNvSpPr>
          <p:nvPr/>
        </p:nvSpPr>
        <p:spPr bwMode="auto">
          <a:xfrm>
            <a:off x="2514600" y="4800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97" name="Oval 29"/>
          <p:cNvSpPr>
            <a:spLocks noChangeArrowheads="1"/>
          </p:cNvSpPr>
          <p:nvPr/>
        </p:nvSpPr>
        <p:spPr bwMode="auto">
          <a:xfrm>
            <a:off x="1905000" y="4724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98" name="Oval 30"/>
          <p:cNvSpPr>
            <a:spLocks noChangeArrowheads="1"/>
          </p:cNvSpPr>
          <p:nvPr/>
        </p:nvSpPr>
        <p:spPr bwMode="auto">
          <a:xfrm>
            <a:off x="1752600" y="1752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99" name="Oval 31"/>
          <p:cNvSpPr>
            <a:spLocks noChangeArrowheads="1"/>
          </p:cNvSpPr>
          <p:nvPr/>
        </p:nvSpPr>
        <p:spPr bwMode="auto">
          <a:xfrm>
            <a:off x="1447800" y="152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00" name="Oval 32"/>
          <p:cNvSpPr>
            <a:spLocks noChangeArrowheads="1"/>
          </p:cNvSpPr>
          <p:nvPr/>
        </p:nvSpPr>
        <p:spPr bwMode="auto">
          <a:xfrm>
            <a:off x="2133600" y="1371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01" name="Oval 33"/>
          <p:cNvSpPr>
            <a:spLocks noChangeArrowheads="1"/>
          </p:cNvSpPr>
          <p:nvPr/>
        </p:nvSpPr>
        <p:spPr bwMode="auto">
          <a:xfrm>
            <a:off x="2286000" y="990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02" name="Oval 34"/>
          <p:cNvSpPr>
            <a:spLocks noChangeArrowheads="1"/>
          </p:cNvSpPr>
          <p:nvPr/>
        </p:nvSpPr>
        <p:spPr bwMode="auto">
          <a:xfrm>
            <a:off x="2133600" y="1676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03" name="Oval 35"/>
          <p:cNvSpPr>
            <a:spLocks noChangeArrowheads="1"/>
          </p:cNvSpPr>
          <p:nvPr/>
        </p:nvSpPr>
        <p:spPr bwMode="auto">
          <a:xfrm>
            <a:off x="2514600" y="1295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04" name="Oval 36"/>
          <p:cNvSpPr>
            <a:spLocks noChangeArrowheads="1"/>
          </p:cNvSpPr>
          <p:nvPr/>
        </p:nvSpPr>
        <p:spPr bwMode="auto">
          <a:xfrm>
            <a:off x="2743200" y="1752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05" name="Oval 37"/>
          <p:cNvSpPr>
            <a:spLocks noChangeArrowheads="1"/>
          </p:cNvSpPr>
          <p:nvPr/>
        </p:nvSpPr>
        <p:spPr bwMode="auto">
          <a:xfrm>
            <a:off x="2209800" y="2133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06" name="Oval 38"/>
          <p:cNvSpPr>
            <a:spLocks noChangeArrowheads="1"/>
          </p:cNvSpPr>
          <p:nvPr/>
        </p:nvSpPr>
        <p:spPr bwMode="auto">
          <a:xfrm>
            <a:off x="1600200" y="2286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07" name="Oval 39"/>
          <p:cNvSpPr>
            <a:spLocks noChangeArrowheads="1"/>
          </p:cNvSpPr>
          <p:nvPr/>
        </p:nvSpPr>
        <p:spPr bwMode="auto">
          <a:xfrm>
            <a:off x="1219200" y="2209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08" name="Oval 40"/>
          <p:cNvSpPr>
            <a:spLocks noChangeArrowheads="1"/>
          </p:cNvSpPr>
          <p:nvPr/>
        </p:nvSpPr>
        <p:spPr bwMode="auto">
          <a:xfrm>
            <a:off x="1066800" y="1143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09" name="Oval 41"/>
          <p:cNvSpPr>
            <a:spLocks noChangeArrowheads="1"/>
          </p:cNvSpPr>
          <p:nvPr/>
        </p:nvSpPr>
        <p:spPr bwMode="auto">
          <a:xfrm>
            <a:off x="1066800" y="1524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10" name="Oval 42"/>
          <p:cNvSpPr>
            <a:spLocks noChangeArrowheads="1"/>
          </p:cNvSpPr>
          <p:nvPr/>
        </p:nvSpPr>
        <p:spPr bwMode="auto">
          <a:xfrm>
            <a:off x="1143000" y="609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11" name="Oval 43"/>
          <p:cNvSpPr>
            <a:spLocks noChangeArrowheads="1"/>
          </p:cNvSpPr>
          <p:nvPr/>
        </p:nvSpPr>
        <p:spPr bwMode="auto">
          <a:xfrm>
            <a:off x="1752600" y="838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12" name="Oval 44"/>
          <p:cNvSpPr>
            <a:spLocks noChangeArrowheads="1"/>
          </p:cNvSpPr>
          <p:nvPr/>
        </p:nvSpPr>
        <p:spPr bwMode="auto">
          <a:xfrm>
            <a:off x="1676400" y="533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13" name="Oval 45"/>
          <p:cNvSpPr>
            <a:spLocks noChangeArrowheads="1"/>
          </p:cNvSpPr>
          <p:nvPr/>
        </p:nvSpPr>
        <p:spPr bwMode="auto">
          <a:xfrm>
            <a:off x="2133600" y="685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14" name="Oval 46"/>
          <p:cNvSpPr>
            <a:spLocks noChangeArrowheads="1"/>
          </p:cNvSpPr>
          <p:nvPr/>
        </p:nvSpPr>
        <p:spPr bwMode="auto">
          <a:xfrm>
            <a:off x="1828800" y="1981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15" name="Oval 47"/>
          <p:cNvSpPr>
            <a:spLocks noChangeArrowheads="1"/>
          </p:cNvSpPr>
          <p:nvPr/>
        </p:nvSpPr>
        <p:spPr bwMode="auto">
          <a:xfrm>
            <a:off x="2667000" y="838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16" name="Oval 48"/>
          <p:cNvSpPr>
            <a:spLocks noChangeArrowheads="1"/>
          </p:cNvSpPr>
          <p:nvPr/>
        </p:nvSpPr>
        <p:spPr bwMode="auto">
          <a:xfrm>
            <a:off x="2514600" y="2209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17" name="Oval 49"/>
          <p:cNvSpPr>
            <a:spLocks noChangeArrowheads="1"/>
          </p:cNvSpPr>
          <p:nvPr/>
        </p:nvSpPr>
        <p:spPr bwMode="auto">
          <a:xfrm>
            <a:off x="1905000" y="2590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18" name="Oval 50"/>
          <p:cNvSpPr>
            <a:spLocks noChangeArrowheads="1"/>
          </p:cNvSpPr>
          <p:nvPr/>
        </p:nvSpPr>
        <p:spPr bwMode="auto">
          <a:xfrm>
            <a:off x="3124200" y="1143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19" name="Oval 51"/>
          <p:cNvSpPr>
            <a:spLocks noChangeArrowheads="1"/>
          </p:cNvSpPr>
          <p:nvPr/>
        </p:nvSpPr>
        <p:spPr bwMode="auto">
          <a:xfrm>
            <a:off x="2819400" y="685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20" name="Oval 52"/>
          <p:cNvSpPr>
            <a:spLocks noChangeArrowheads="1"/>
          </p:cNvSpPr>
          <p:nvPr/>
        </p:nvSpPr>
        <p:spPr bwMode="auto">
          <a:xfrm>
            <a:off x="2971800" y="2133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21" name="Oval 53"/>
          <p:cNvSpPr>
            <a:spLocks noChangeArrowheads="1"/>
          </p:cNvSpPr>
          <p:nvPr/>
        </p:nvSpPr>
        <p:spPr bwMode="auto">
          <a:xfrm>
            <a:off x="762000" y="1828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22" name="Oval 54"/>
          <p:cNvSpPr>
            <a:spLocks noChangeArrowheads="1"/>
          </p:cNvSpPr>
          <p:nvPr/>
        </p:nvSpPr>
        <p:spPr bwMode="auto">
          <a:xfrm>
            <a:off x="3200400" y="304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23" name="Oval 55"/>
          <p:cNvSpPr>
            <a:spLocks noChangeArrowheads="1"/>
          </p:cNvSpPr>
          <p:nvPr/>
        </p:nvSpPr>
        <p:spPr bwMode="auto">
          <a:xfrm>
            <a:off x="2971800" y="2514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24" name="Oval 56"/>
          <p:cNvSpPr>
            <a:spLocks noChangeArrowheads="1"/>
          </p:cNvSpPr>
          <p:nvPr/>
        </p:nvSpPr>
        <p:spPr bwMode="auto">
          <a:xfrm>
            <a:off x="1600200" y="1143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225" name="Text Box 57"/>
          <p:cNvSpPr txBox="1">
            <a:spLocks noChangeArrowheads="1"/>
          </p:cNvSpPr>
          <p:nvPr/>
        </p:nvSpPr>
        <p:spPr bwMode="auto">
          <a:xfrm>
            <a:off x="5486400" y="1219200"/>
            <a:ext cx="213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600">
                <a:latin typeface="Arial" charset="0"/>
              </a:rPr>
              <a:t>Grafička modelacija</a:t>
            </a:r>
          </a:p>
        </p:txBody>
      </p:sp>
      <p:sp>
        <p:nvSpPr>
          <p:cNvPr id="7227" name="Text Box 59"/>
          <p:cNvSpPr txBox="1">
            <a:spLocks noChangeArrowheads="1"/>
          </p:cNvSpPr>
          <p:nvPr/>
        </p:nvSpPr>
        <p:spPr bwMode="auto">
          <a:xfrm>
            <a:off x="6248400" y="6080125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000">
                <a:latin typeface="Arial" charset="0"/>
              </a:rPr>
              <a:t>Camille Pissaro: </a:t>
            </a:r>
            <a:r>
              <a:rPr lang="hr-HR" sz="1000" i="1">
                <a:latin typeface="Arial" charset="0"/>
              </a:rPr>
              <a:t>Sajam svinja</a:t>
            </a:r>
            <a:r>
              <a:rPr lang="hr-HR" sz="1000">
                <a:latin typeface="Arial" charset="0"/>
              </a:rPr>
              <a:t>, 1886.</a:t>
            </a:r>
          </a:p>
        </p:txBody>
      </p:sp>
      <p:pic>
        <p:nvPicPr>
          <p:cNvPr id="7229" name="Picture 61" descr="D:\Lkultura\Metodika mali\Tocka i crta\Pissarro. Sajam svinja.18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18088" y="1600200"/>
            <a:ext cx="3363912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553200" y="6477000"/>
            <a:ext cx="1981200" cy="152400"/>
          </a:xfrm>
        </p:spPr>
        <p:txBody>
          <a:bodyPr/>
          <a:lstStyle/>
          <a:p>
            <a:r>
              <a:rPr lang="hr-HR" sz="1000">
                <a:latin typeface="Arial" charset="0"/>
              </a:rPr>
              <a:t>Paul Klee: </a:t>
            </a:r>
            <a:r>
              <a:rPr lang="hr-HR" sz="1000" i="1">
                <a:latin typeface="Arial" charset="0"/>
              </a:rPr>
              <a:t>Ad Parnasum</a:t>
            </a:r>
            <a:r>
              <a:rPr lang="hr-HR" sz="1000">
                <a:latin typeface="Arial" charset="0"/>
              </a:rPr>
              <a:t>, 1932.</a:t>
            </a:r>
          </a:p>
        </p:txBody>
      </p:sp>
      <p:pic>
        <p:nvPicPr>
          <p:cNvPr id="11268" name="Picture 4" descr="D:\Lkultura\Metodika mali\Tocka i crta\Paul Klee. Ad Parnassum. 19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65113"/>
            <a:ext cx="7772400" cy="6135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2133600" cy="304800"/>
          </a:xfrm>
        </p:spPr>
        <p:txBody>
          <a:bodyPr/>
          <a:lstStyle/>
          <a:p>
            <a:r>
              <a:rPr lang="hr-HR" sz="1600">
                <a:latin typeface="Arial" charset="0"/>
              </a:rPr>
              <a:t>Optičko miješanje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905000" y="6308725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000">
                <a:latin typeface="Arial" charset="0"/>
              </a:rPr>
              <a:t>Georges Seurat: Cirkus, 1891.</a:t>
            </a:r>
            <a:endParaRPr lang="hr-HR"/>
          </a:p>
        </p:txBody>
      </p:sp>
      <p:pic>
        <p:nvPicPr>
          <p:cNvPr id="10247" name="Picture 7" descr="D:\Lkultura\Metodika mali\Tocka i crta\Georges Seurat. Cirkus. 1891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63975" y="228600"/>
            <a:ext cx="5051425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962400" y="4343400"/>
            <a:ext cx="1143000" cy="381000"/>
          </a:xfrm>
        </p:spPr>
        <p:txBody>
          <a:bodyPr/>
          <a:lstStyle/>
          <a:p>
            <a:r>
              <a:rPr lang="hr-HR" sz="2400" b="1">
                <a:latin typeface="Arial" charset="0"/>
              </a:rPr>
              <a:t>Crta</a:t>
            </a:r>
            <a:endParaRPr lang="en-GB" sz="2400" b="1">
              <a:latin typeface="Arial" charset="0"/>
            </a:endParaRPr>
          </a:p>
        </p:txBody>
      </p:sp>
      <p:sp>
        <p:nvSpPr>
          <p:cNvPr id="3089" name="Oval 17"/>
          <p:cNvSpPr>
            <a:spLocks noChangeArrowheads="1"/>
          </p:cNvSpPr>
          <p:nvPr/>
        </p:nvSpPr>
        <p:spPr bwMode="auto">
          <a:xfrm>
            <a:off x="2743200" y="5334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3090" name="Oval 18"/>
          <p:cNvSpPr>
            <a:spLocks noChangeArrowheads="1"/>
          </p:cNvSpPr>
          <p:nvPr/>
        </p:nvSpPr>
        <p:spPr bwMode="auto">
          <a:xfrm>
            <a:off x="1600200" y="5334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3092" name="Oval 20"/>
          <p:cNvSpPr>
            <a:spLocks noChangeArrowheads="1"/>
          </p:cNvSpPr>
          <p:nvPr/>
        </p:nvSpPr>
        <p:spPr bwMode="auto">
          <a:xfrm>
            <a:off x="3810000" y="5334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3094" name="Oval 22"/>
          <p:cNvSpPr>
            <a:spLocks noChangeArrowheads="1"/>
          </p:cNvSpPr>
          <p:nvPr/>
        </p:nvSpPr>
        <p:spPr bwMode="auto">
          <a:xfrm>
            <a:off x="4800600" y="5334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3096" name="Oval 24"/>
          <p:cNvSpPr>
            <a:spLocks noChangeArrowheads="1"/>
          </p:cNvSpPr>
          <p:nvPr/>
        </p:nvSpPr>
        <p:spPr bwMode="auto">
          <a:xfrm>
            <a:off x="5867400" y="5334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3098" name="Oval 26"/>
          <p:cNvSpPr>
            <a:spLocks noChangeArrowheads="1"/>
          </p:cNvSpPr>
          <p:nvPr/>
        </p:nvSpPr>
        <p:spPr bwMode="auto">
          <a:xfrm>
            <a:off x="6858000" y="5334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3100" name="Oval 28"/>
          <p:cNvSpPr>
            <a:spLocks noChangeArrowheads="1"/>
          </p:cNvSpPr>
          <p:nvPr/>
        </p:nvSpPr>
        <p:spPr bwMode="auto">
          <a:xfrm>
            <a:off x="7772400" y="5334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grpSp>
        <p:nvGrpSpPr>
          <p:cNvPr id="3137" name="Group 65"/>
          <p:cNvGrpSpPr>
            <a:grpSpLocks/>
          </p:cNvGrpSpPr>
          <p:nvPr/>
        </p:nvGrpSpPr>
        <p:grpSpPr bwMode="auto">
          <a:xfrm>
            <a:off x="1600200" y="1524000"/>
            <a:ext cx="6400800" cy="228600"/>
            <a:chOff x="1008" y="960"/>
            <a:chExt cx="4032" cy="144"/>
          </a:xfrm>
        </p:grpSpPr>
        <p:sp>
          <p:nvSpPr>
            <p:cNvPr id="3115" name="Oval 43"/>
            <p:cNvSpPr>
              <a:spLocks noChangeArrowheads="1"/>
            </p:cNvSpPr>
            <p:nvPr/>
          </p:nvSpPr>
          <p:spPr bwMode="auto">
            <a:xfrm>
              <a:off x="1728" y="960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16" name="Oval 44"/>
            <p:cNvSpPr>
              <a:spLocks noChangeArrowheads="1"/>
            </p:cNvSpPr>
            <p:nvPr/>
          </p:nvSpPr>
          <p:spPr bwMode="auto">
            <a:xfrm>
              <a:off x="1008" y="960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17" name="Oval 45"/>
            <p:cNvSpPr>
              <a:spLocks noChangeArrowheads="1"/>
            </p:cNvSpPr>
            <p:nvPr/>
          </p:nvSpPr>
          <p:spPr bwMode="auto">
            <a:xfrm>
              <a:off x="2064" y="960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18" name="Oval 46"/>
            <p:cNvSpPr>
              <a:spLocks noChangeArrowheads="1"/>
            </p:cNvSpPr>
            <p:nvPr/>
          </p:nvSpPr>
          <p:spPr bwMode="auto">
            <a:xfrm>
              <a:off x="2400" y="960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19" name="Oval 47"/>
            <p:cNvSpPr>
              <a:spLocks noChangeArrowheads="1"/>
            </p:cNvSpPr>
            <p:nvPr/>
          </p:nvSpPr>
          <p:spPr bwMode="auto">
            <a:xfrm>
              <a:off x="2736" y="960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20" name="Oval 48"/>
            <p:cNvSpPr>
              <a:spLocks noChangeArrowheads="1"/>
            </p:cNvSpPr>
            <p:nvPr/>
          </p:nvSpPr>
          <p:spPr bwMode="auto">
            <a:xfrm>
              <a:off x="3024" y="960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21" name="Oval 49"/>
            <p:cNvSpPr>
              <a:spLocks noChangeArrowheads="1"/>
            </p:cNvSpPr>
            <p:nvPr/>
          </p:nvSpPr>
          <p:spPr bwMode="auto">
            <a:xfrm>
              <a:off x="3360" y="960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22" name="Oval 50"/>
            <p:cNvSpPr>
              <a:spLocks noChangeArrowheads="1"/>
            </p:cNvSpPr>
            <p:nvPr/>
          </p:nvSpPr>
          <p:spPr bwMode="auto">
            <a:xfrm>
              <a:off x="3696" y="960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23" name="Oval 51"/>
            <p:cNvSpPr>
              <a:spLocks noChangeArrowheads="1"/>
            </p:cNvSpPr>
            <p:nvPr/>
          </p:nvSpPr>
          <p:spPr bwMode="auto">
            <a:xfrm>
              <a:off x="3984" y="960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24" name="Oval 52"/>
            <p:cNvSpPr>
              <a:spLocks noChangeArrowheads="1"/>
            </p:cNvSpPr>
            <p:nvPr/>
          </p:nvSpPr>
          <p:spPr bwMode="auto">
            <a:xfrm>
              <a:off x="4320" y="960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25" name="Oval 53"/>
            <p:cNvSpPr>
              <a:spLocks noChangeArrowheads="1"/>
            </p:cNvSpPr>
            <p:nvPr/>
          </p:nvSpPr>
          <p:spPr bwMode="auto">
            <a:xfrm>
              <a:off x="4608" y="960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26" name="Oval 54"/>
            <p:cNvSpPr>
              <a:spLocks noChangeArrowheads="1"/>
            </p:cNvSpPr>
            <p:nvPr/>
          </p:nvSpPr>
          <p:spPr bwMode="auto">
            <a:xfrm>
              <a:off x="4896" y="960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27" name="Oval 55"/>
            <p:cNvSpPr>
              <a:spLocks noChangeArrowheads="1"/>
            </p:cNvSpPr>
            <p:nvPr/>
          </p:nvSpPr>
          <p:spPr bwMode="auto">
            <a:xfrm>
              <a:off x="1392" y="960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sp>
        <p:nvSpPr>
          <p:cNvPr id="3135" name="Line 63"/>
          <p:cNvSpPr>
            <a:spLocks noChangeShapeType="1"/>
          </p:cNvSpPr>
          <p:nvPr/>
        </p:nvSpPr>
        <p:spPr bwMode="auto">
          <a:xfrm>
            <a:off x="1371600" y="3810000"/>
            <a:ext cx="6858000" cy="0"/>
          </a:xfrm>
          <a:prstGeom prst="line">
            <a:avLst/>
          </a:prstGeom>
          <a:noFill/>
          <a:ln w="2540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grpSp>
        <p:nvGrpSpPr>
          <p:cNvPr id="3138" name="Group 66"/>
          <p:cNvGrpSpPr>
            <a:grpSpLocks/>
          </p:cNvGrpSpPr>
          <p:nvPr/>
        </p:nvGrpSpPr>
        <p:grpSpPr bwMode="auto">
          <a:xfrm>
            <a:off x="1447800" y="2590800"/>
            <a:ext cx="6629400" cy="228600"/>
            <a:chOff x="912" y="1632"/>
            <a:chExt cx="4176" cy="144"/>
          </a:xfrm>
        </p:grpSpPr>
        <p:sp>
          <p:nvSpPr>
            <p:cNvPr id="3076" name="Oval 4"/>
            <p:cNvSpPr>
              <a:spLocks noChangeArrowheads="1"/>
            </p:cNvSpPr>
            <p:nvPr/>
          </p:nvSpPr>
          <p:spPr bwMode="auto">
            <a:xfrm>
              <a:off x="1920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077" name="Oval 5"/>
            <p:cNvSpPr>
              <a:spLocks noChangeArrowheads="1"/>
            </p:cNvSpPr>
            <p:nvPr/>
          </p:nvSpPr>
          <p:spPr bwMode="auto">
            <a:xfrm>
              <a:off x="1344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078" name="Oval 6"/>
            <p:cNvSpPr>
              <a:spLocks noChangeArrowheads="1"/>
            </p:cNvSpPr>
            <p:nvPr/>
          </p:nvSpPr>
          <p:spPr bwMode="auto">
            <a:xfrm>
              <a:off x="2208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079" name="Oval 7"/>
            <p:cNvSpPr>
              <a:spLocks noChangeArrowheads="1"/>
            </p:cNvSpPr>
            <p:nvPr/>
          </p:nvSpPr>
          <p:spPr bwMode="auto">
            <a:xfrm>
              <a:off x="2496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080" name="Oval 8"/>
            <p:cNvSpPr>
              <a:spLocks noChangeArrowheads="1"/>
            </p:cNvSpPr>
            <p:nvPr/>
          </p:nvSpPr>
          <p:spPr bwMode="auto">
            <a:xfrm>
              <a:off x="2784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3072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3360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3648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3936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085" name="Oval 13"/>
            <p:cNvSpPr>
              <a:spLocks noChangeArrowheads="1"/>
            </p:cNvSpPr>
            <p:nvPr/>
          </p:nvSpPr>
          <p:spPr bwMode="auto">
            <a:xfrm>
              <a:off x="4224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086" name="Oval 14"/>
            <p:cNvSpPr>
              <a:spLocks noChangeArrowheads="1"/>
            </p:cNvSpPr>
            <p:nvPr/>
          </p:nvSpPr>
          <p:spPr bwMode="auto">
            <a:xfrm>
              <a:off x="4512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087" name="Oval 15"/>
            <p:cNvSpPr>
              <a:spLocks noChangeArrowheads="1"/>
            </p:cNvSpPr>
            <p:nvPr/>
          </p:nvSpPr>
          <p:spPr bwMode="auto">
            <a:xfrm>
              <a:off x="4800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088" name="Oval 16"/>
            <p:cNvSpPr>
              <a:spLocks noChangeArrowheads="1"/>
            </p:cNvSpPr>
            <p:nvPr/>
          </p:nvSpPr>
          <p:spPr bwMode="auto">
            <a:xfrm>
              <a:off x="1632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02" name="Oval 30"/>
            <p:cNvSpPr>
              <a:spLocks noChangeArrowheads="1"/>
            </p:cNvSpPr>
            <p:nvPr/>
          </p:nvSpPr>
          <p:spPr bwMode="auto">
            <a:xfrm>
              <a:off x="2064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03" name="Oval 31"/>
            <p:cNvSpPr>
              <a:spLocks noChangeArrowheads="1"/>
            </p:cNvSpPr>
            <p:nvPr/>
          </p:nvSpPr>
          <p:spPr bwMode="auto">
            <a:xfrm>
              <a:off x="1488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04" name="Oval 32"/>
            <p:cNvSpPr>
              <a:spLocks noChangeArrowheads="1"/>
            </p:cNvSpPr>
            <p:nvPr/>
          </p:nvSpPr>
          <p:spPr bwMode="auto">
            <a:xfrm>
              <a:off x="2352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05" name="Oval 33"/>
            <p:cNvSpPr>
              <a:spLocks noChangeArrowheads="1"/>
            </p:cNvSpPr>
            <p:nvPr/>
          </p:nvSpPr>
          <p:spPr bwMode="auto">
            <a:xfrm>
              <a:off x="2640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06" name="Oval 34"/>
            <p:cNvSpPr>
              <a:spLocks noChangeArrowheads="1"/>
            </p:cNvSpPr>
            <p:nvPr/>
          </p:nvSpPr>
          <p:spPr bwMode="auto">
            <a:xfrm>
              <a:off x="2928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07" name="Oval 35"/>
            <p:cNvSpPr>
              <a:spLocks noChangeArrowheads="1"/>
            </p:cNvSpPr>
            <p:nvPr/>
          </p:nvSpPr>
          <p:spPr bwMode="auto">
            <a:xfrm>
              <a:off x="3216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08" name="Oval 36"/>
            <p:cNvSpPr>
              <a:spLocks noChangeArrowheads="1"/>
            </p:cNvSpPr>
            <p:nvPr/>
          </p:nvSpPr>
          <p:spPr bwMode="auto">
            <a:xfrm>
              <a:off x="3504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09" name="Oval 37"/>
            <p:cNvSpPr>
              <a:spLocks noChangeArrowheads="1"/>
            </p:cNvSpPr>
            <p:nvPr/>
          </p:nvSpPr>
          <p:spPr bwMode="auto">
            <a:xfrm>
              <a:off x="3792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10" name="Oval 38"/>
            <p:cNvSpPr>
              <a:spLocks noChangeArrowheads="1"/>
            </p:cNvSpPr>
            <p:nvPr/>
          </p:nvSpPr>
          <p:spPr bwMode="auto">
            <a:xfrm>
              <a:off x="4080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11" name="Oval 39"/>
            <p:cNvSpPr>
              <a:spLocks noChangeArrowheads="1"/>
            </p:cNvSpPr>
            <p:nvPr/>
          </p:nvSpPr>
          <p:spPr bwMode="auto">
            <a:xfrm>
              <a:off x="4368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12" name="Oval 40"/>
            <p:cNvSpPr>
              <a:spLocks noChangeArrowheads="1"/>
            </p:cNvSpPr>
            <p:nvPr/>
          </p:nvSpPr>
          <p:spPr bwMode="auto">
            <a:xfrm>
              <a:off x="4656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14" name="Oval 42"/>
            <p:cNvSpPr>
              <a:spLocks noChangeArrowheads="1"/>
            </p:cNvSpPr>
            <p:nvPr/>
          </p:nvSpPr>
          <p:spPr bwMode="auto">
            <a:xfrm>
              <a:off x="1776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28" name="Oval 56"/>
            <p:cNvSpPr>
              <a:spLocks noChangeArrowheads="1"/>
            </p:cNvSpPr>
            <p:nvPr/>
          </p:nvSpPr>
          <p:spPr bwMode="auto">
            <a:xfrm>
              <a:off x="1056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31" name="Oval 59"/>
            <p:cNvSpPr>
              <a:spLocks noChangeArrowheads="1"/>
            </p:cNvSpPr>
            <p:nvPr/>
          </p:nvSpPr>
          <p:spPr bwMode="auto">
            <a:xfrm>
              <a:off x="1200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33" name="Oval 61"/>
            <p:cNvSpPr>
              <a:spLocks noChangeArrowheads="1"/>
            </p:cNvSpPr>
            <p:nvPr/>
          </p:nvSpPr>
          <p:spPr bwMode="auto">
            <a:xfrm>
              <a:off x="912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136" name="Oval 64"/>
            <p:cNvSpPr>
              <a:spLocks noChangeArrowheads="1"/>
            </p:cNvSpPr>
            <p:nvPr/>
          </p:nvSpPr>
          <p:spPr bwMode="auto">
            <a:xfrm>
              <a:off x="4944" y="163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sp>
        <p:nvSpPr>
          <p:cNvPr id="3139" name="Text Box 67"/>
          <p:cNvSpPr txBox="1">
            <a:spLocks noChangeArrowheads="1"/>
          </p:cNvSpPr>
          <p:nvPr/>
        </p:nvSpPr>
        <p:spPr bwMode="auto">
          <a:xfrm>
            <a:off x="3200400" y="4876800"/>
            <a:ext cx="2971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600">
                <a:latin typeface="Arial" charset="0"/>
              </a:rPr>
              <a:t>Crta je skup točaka u ravnini.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utoUpdateAnimBg="0"/>
      <p:bldP spid="3135" grpId="0" animBg="1"/>
      <p:bldP spid="313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D:\Lkultura\Metodika mali\Tocka i crta\Suhoz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56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130</Words>
  <Application>Microsoft PowerPoint</Application>
  <PresentationFormat>On-screen Show (4:3)</PresentationFormat>
  <Paragraphs>24</Paragraphs>
  <Slides>21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Times New Roman</vt:lpstr>
      <vt:lpstr>Arial</vt:lpstr>
      <vt:lpstr>Default Design</vt:lpstr>
      <vt:lpstr>Točka</vt:lpstr>
      <vt:lpstr>Slide 2</vt:lpstr>
      <vt:lpstr>Slide 3</vt:lpstr>
      <vt:lpstr>Lucio Fontana: Zeleni ovalni koncept, 1963.</vt:lpstr>
      <vt:lpstr>Skupljeno - raspršeno</vt:lpstr>
      <vt:lpstr>Paul Klee: Ad Parnasum, 1932.</vt:lpstr>
      <vt:lpstr>Optičko miješanje</vt:lpstr>
      <vt:lpstr>Crta</vt:lpstr>
      <vt:lpstr>Slide 9</vt:lpstr>
      <vt:lpstr>Slide 10</vt:lpstr>
      <vt:lpstr>Svojstva crta:</vt:lpstr>
      <vt:lpstr>Slide 12</vt:lpstr>
      <vt:lpstr>Slide 13</vt:lpstr>
      <vt:lpstr>Slide 14</vt:lpstr>
      <vt:lpstr>Slide 15</vt:lpstr>
      <vt:lpstr>Henry Cartier Bresson: Aquila degli Abruzzi, 1952</vt:lpstr>
      <vt:lpstr>Crta u prostoru</vt:lpstr>
      <vt:lpstr>Siniša Majkus: Benin, 1996.</vt:lpstr>
      <vt:lpstr>Slide 19</vt:lpstr>
      <vt:lpstr>Slide 20</vt:lpstr>
      <vt:lpstr>Slide 21</vt:lpstr>
    </vt:vector>
  </TitlesOfParts>
  <Company>ii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Točka i crta</dc:title>
  <dc:creator>Miroslav Huzjak</dc:creator>
  <cp:lastModifiedBy>Stojic</cp:lastModifiedBy>
  <cp:revision>60</cp:revision>
  <dcterms:created xsi:type="dcterms:W3CDTF">2002-09-05T21:14:36Z</dcterms:created>
  <dcterms:modified xsi:type="dcterms:W3CDTF">2009-02-16T19:21:09Z</dcterms:modified>
</cp:coreProperties>
</file>