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76" r:id="rId9"/>
    <p:sldId id="273" r:id="rId10"/>
    <p:sldId id="264" r:id="rId11"/>
    <p:sldId id="265" r:id="rId12"/>
    <p:sldId id="266" r:id="rId13"/>
    <p:sldId id="267" r:id="rId14"/>
    <p:sldId id="274" r:id="rId15"/>
    <p:sldId id="282" r:id="rId16"/>
    <p:sldId id="270" r:id="rId17"/>
    <p:sldId id="271" r:id="rId18"/>
    <p:sldId id="272" r:id="rId19"/>
    <p:sldId id="277" r:id="rId20"/>
    <p:sldId id="279" r:id="rId21"/>
    <p:sldId id="280" r:id="rId22"/>
    <p:sldId id="268" r:id="rId23"/>
    <p:sldId id="283" r:id="rId24"/>
    <p:sldId id="281" r:id="rId25"/>
    <p:sldId id="275" r:id="rId26"/>
    <p:sldId id="269" r:id="rId27"/>
  </p:sldIdLst>
  <p:sldSz cx="9144000" cy="6858000" type="screen4x3"/>
  <p:notesSz cx="6858000" cy="9144000"/>
  <p:defaultTextStyle>
    <a:defPPr>
      <a:defRPr lang="hr-HR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33"/>
    <a:srgbClr val="FF0000"/>
    <a:srgbClr val="CCFF99"/>
    <a:srgbClr val="CC9900"/>
    <a:srgbClr val="FFFF00"/>
    <a:srgbClr val="FFCC99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8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DDA16A-CFE2-4545-8EAB-84B430EAA20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AA078-8F8B-4DD2-A6C9-653AFD43A4F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991F4-F058-41DA-A077-980F81378B98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9305E-C9F5-4CD8-A73A-25652AF23FE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2F9ED-C9A3-408C-B5A9-2998D2D07D27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DA84E-6149-404A-A73B-2963D84F849C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E4739-6FF8-4510-AFCF-1D506A4B89EE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7C26B-E729-4BEA-B747-5D3DC5A12B5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5C7A7-5EE5-4D44-842A-D38EFC8DBBD5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1941B-454F-43E8-A156-2C15EDF7C8D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E0FBC-BC5A-47EA-B264-A670A67F9A0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DEBC13-A4B9-473F-A494-6CF0AECDEF25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3400" y="4800600"/>
            <a:ext cx="136683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200">
                <a:latin typeface="Arial" charset="0"/>
              </a:rPr>
              <a:t>Paul Klee: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Rastanak uvečer</a:t>
            </a:r>
            <a:r>
              <a:rPr lang="hr-HR" sz="1200">
                <a:latin typeface="Arial" charset="0"/>
              </a:rPr>
              <a:t>,</a:t>
            </a:r>
            <a:br>
              <a:rPr lang="hr-HR" sz="1200">
                <a:latin typeface="Arial" charset="0"/>
              </a:rPr>
            </a:br>
            <a:r>
              <a:rPr lang="hr-HR" sz="1200">
                <a:latin typeface="Arial" charset="0"/>
              </a:rPr>
              <a:t>1922.</a:t>
            </a:r>
          </a:p>
        </p:txBody>
      </p:sp>
      <p:pic>
        <p:nvPicPr>
          <p:cNvPr id="2054" name="Picture 6" descr="D:\predavanja\Ravnoteza mali\Paul Klee. Rastanak.uvecer.19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4883150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57200" y="4191000"/>
            <a:ext cx="19050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74650" y="395288"/>
            <a:ext cx="114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 b="1">
                <a:latin typeface="Arial" charset="0"/>
              </a:rPr>
              <a:t>Simetrija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1000" y="358140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 b="1">
                <a:latin typeface="Arial" charset="0"/>
              </a:rPr>
              <a:t>Asimetrija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590800" y="1447800"/>
            <a:ext cx="86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2 = 2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90800" y="4495800"/>
            <a:ext cx="1385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2 = 1 + 1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57200" y="1066800"/>
            <a:ext cx="1905000" cy="12192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09600" y="18288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85800" y="4419600"/>
            <a:ext cx="457200" cy="91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600200" y="50292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609600" y="12954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1676400" y="12954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1676400" y="18288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1600200" y="44958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pic>
        <p:nvPicPr>
          <p:cNvPr id="10257" name="Picture 17" descr="D:\predavanja\Ravnoteza mali\miro0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630238"/>
            <a:ext cx="3962400" cy="1960562"/>
          </a:xfrm>
          <a:prstGeom prst="rect">
            <a:avLst/>
          </a:prstGeom>
          <a:noFill/>
        </p:spPr>
      </p:pic>
      <p:pic>
        <p:nvPicPr>
          <p:cNvPr id="10258" name="Picture 18" descr="D:\predavanja\Ravnoteza mali\miro0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276600"/>
            <a:ext cx="3810000" cy="258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4" name="Picture 20" descr="D:\predavanja\Ravnoteza mali\ravnotez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709613"/>
            <a:ext cx="5029200" cy="3252787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57200" y="1066800"/>
            <a:ext cx="1905000" cy="13716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990600" y="1295400"/>
            <a:ext cx="457200" cy="9144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752600" y="1676400"/>
            <a:ext cx="4572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971800" y="1371600"/>
            <a:ext cx="152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57200" y="4343400"/>
            <a:ext cx="2895600" cy="2133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6172200" y="50292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038600" y="54102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flipV="1">
            <a:off x="838200" y="4648200"/>
            <a:ext cx="21336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>
            <a:off x="838200" y="4648200"/>
            <a:ext cx="22098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1828800" y="53340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1905000" y="47244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1066800" y="54102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5791200" y="6477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7772400" y="5029200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papir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381000" y="381000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 b="1">
                <a:latin typeface="Arial" charset="0"/>
              </a:rPr>
              <a:t>Asimetrija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20" name="Picture 32" descr="D:\predavanja\Ravnoteza mali\ceki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2025" y="3429000"/>
            <a:ext cx="2263775" cy="3048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04800"/>
            <a:ext cx="1600200" cy="533400"/>
          </a:xfrm>
        </p:spPr>
        <p:txBody>
          <a:bodyPr/>
          <a:lstStyle/>
          <a:p>
            <a:r>
              <a:rPr lang="hr-HR" sz="3000" b="1">
                <a:latin typeface="Arial" charset="0"/>
              </a:rPr>
              <a:t>Omjer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19400" y="16764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8 : 3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981200" y="381000"/>
            <a:ext cx="261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>
                <a:latin typeface="Arial" charset="0"/>
              </a:rPr>
              <a:t>- odnos dviju veličina</a:t>
            </a:r>
            <a:r>
              <a:rPr lang="hr-HR"/>
              <a:t>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591300" y="836613"/>
            <a:ext cx="8763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>
                <a:latin typeface="Arial" charset="0"/>
              </a:rPr>
              <a:t>1 : 2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7315200" y="2667000"/>
            <a:ext cx="609600" cy="533400"/>
          </a:xfrm>
          <a:prstGeom prst="rect">
            <a:avLst/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r-Latn-CS"/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7924800" y="2667000"/>
            <a:ext cx="609600" cy="533400"/>
          </a:xfrm>
          <a:prstGeom prst="rect">
            <a:avLst/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r-Latn-C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096000" y="2667000"/>
            <a:ext cx="609600" cy="533400"/>
          </a:xfrm>
          <a:prstGeom prst="rect">
            <a:avLst/>
          </a:prstGeom>
          <a:solidFill>
            <a:srgbClr val="FF9933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r-Latn-CS">
              <a:solidFill>
                <a:srgbClr val="FF9933"/>
              </a:solidFill>
            </a:endParaRP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858000" y="4281488"/>
            <a:ext cx="282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>
                <a:latin typeface="Arial" charset="0"/>
              </a:rPr>
              <a:t>: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7239000" y="1447800"/>
            <a:ext cx="4572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hr-HR" sz="5400">
                <a:cs typeface="Times New Roman" pitchFamily="18" charset="0"/>
              </a:rPr>
              <a:t>♪</a:t>
            </a:r>
            <a:r>
              <a:rPr lang="hr-HR" sz="1400"/>
              <a:t> </a:t>
            </a:r>
            <a:endParaRPr lang="hr-HR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6858000" y="16764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>
                <a:latin typeface="Arial" charset="0"/>
              </a:rPr>
              <a:t>: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6858000" y="26670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>
                <a:latin typeface="Arial" charset="0"/>
              </a:rPr>
              <a:t>: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400800" y="1447800"/>
            <a:ext cx="4572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hr-HR" sz="5400">
                <a:cs typeface="Times New Roman" pitchFamily="18" charset="0"/>
              </a:rPr>
              <a:t>♪</a:t>
            </a:r>
            <a:r>
              <a:rPr lang="hr-HR" sz="1400"/>
              <a:t> </a:t>
            </a:r>
            <a:endParaRPr lang="hr-HR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7543800" y="1371600"/>
            <a:ext cx="533400" cy="533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2311" name="Text Box 23"/>
          <p:cNvSpPr txBox="1">
            <a:spLocks noChangeArrowheads="1"/>
          </p:cNvSpPr>
          <p:nvPr/>
        </p:nvSpPr>
        <p:spPr bwMode="auto">
          <a:xfrm>
            <a:off x="2805113" y="4495800"/>
            <a:ext cx="776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1 : 2</a:t>
            </a:r>
          </a:p>
        </p:txBody>
      </p:sp>
      <p:pic>
        <p:nvPicPr>
          <p:cNvPr id="12314" name="Picture 26" descr="D:\predavanja\Ravnoteza mali\Paul Klee. Rastanak.uvecer2.19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4875" y="1752600"/>
            <a:ext cx="1685925" cy="2362200"/>
          </a:xfrm>
          <a:prstGeom prst="rect">
            <a:avLst/>
          </a:prstGeom>
          <a:noFill/>
        </p:spPr>
      </p:pic>
      <p:pic>
        <p:nvPicPr>
          <p:cNvPr id="12319" name="Picture 31" descr="D:\predavanja\Ravnoteza mali\tablica boj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86275"/>
            <a:ext cx="2286000" cy="403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7377113" y="14605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2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377113" y="22987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3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377113" y="31369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4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377113" y="39751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5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377113" y="48768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6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7377113" y="571500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7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33400" y="2971800"/>
            <a:ext cx="896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800" b="1">
                <a:latin typeface="Arial" charset="0"/>
              </a:rPr>
              <a:t>1 : 7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7377113" y="6381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1</a:t>
            </a:r>
          </a:p>
        </p:txBody>
      </p:sp>
      <p:pic>
        <p:nvPicPr>
          <p:cNvPr id="13323" name="Picture 11" descr="D:\predavanja\Ravnoteza mali\kopljonos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"/>
            <a:ext cx="4938713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1031" descr="D:\predavanja\Ravnoteza mali\4. razred. ruk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6100" y="3314700"/>
            <a:ext cx="2425700" cy="3238500"/>
          </a:xfrm>
          <a:prstGeom prst="rect">
            <a:avLst/>
          </a:prstGeom>
          <a:noFill/>
        </p:spPr>
      </p:pic>
      <p:pic>
        <p:nvPicPr>
          <p:cNvPr id="20488" name="Picture 1032" descr="D:\predavanja\Ravnoteza mali\4. razred. ruk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0" y="3314700"/>
            <a:ext cx="2425700" cy="3238500"/>
          </a:xfrm>
          <a:prstGeom prst="rect">
            <a:avLst/>
          </a:prstGeom>
          <a:noFill/>
        </p:spPr>
      </p:pic>
      <p:pic>
        <p:nvPicPr>
          <p:cNvPr id="20489" name="Picture 1033" descr="D:\predavanja\Ravnoteza mali\4. razred. ruk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314700"/>
            <a:ext cx="2425700" cy="3238500"/>
          </a:xfrm>
          <a:prstGeom prst="rect">
            <a:avLst/>
          </a:prstGeom>
          <a:noFill/>
        </p:spPr>
      </p:pic>
      <p:pic>
        <p:nvPicPr>
          <p:cNvPr id="20490" name="Picture 1034" descr="D:\predavanja\Ravnoteza mali\3.razred. sport 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6900" y="381000"/>
            <a:ext cx="3594100" cy="2590800"/>
          </a:xfrm>
          <a:prstGeom prst="rect">
            <a:avLst/>
          </a:prstGeom>
          <a:noFill/>
        </p:spPr>
      </p:pic>
      <p:pic>
        <p:nvPicPr>
          <p:cNvPr id="20491" name="Picture 1035" descr="D:\predavanja\Ravnoteza mali\3.razred. sport 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1600" y="330200"/>
            <a:ext cx="3429000" cy="264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3" name="Picture 1035" descr="D:\predavanja\Ravnoteza mali\cipela i krp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71475"/>
            <a:ext cx="8153400" cy="6105525"/>
          </a:xfrm>
          <a:prstGeom prst="rect">
            <a:avLst/>
          </a:prstGeom>
          <a:noFill/>
        </p:spPr>
      </p:pic>
      <p:grpSp>
        <p:nvGrpSpPr>
          <p:cNvPr id="28682" name="Group 1034"/>
          <p:cNvGrpSpPr>
            <a:grpSpLocks/>
          </p:cNvGrpSpPr>
          <p:nvPr/>
        </p:nvGrpSpPr>
        <p:grpSpPr bwMode="auto">
          <a:xfrm>
            <a:off x="457200" y="381000"/>
            <a:ext cx="8153400" cy="6096000"/>
            <a:chOff x="288" y="240"/>
            <a:chExt cx="5136" cy="3840"/>
          </a:xfrm>
        </p:grpSpPr>
        <p:sp>
          <p:nvSpPr>
            <p:cNvPr id="28676" name="Line 1028"/>
            <p:cNvSpPr>
              <a:spLocks noChangeShapeType="1"/>
            </p:cNvSpPr>
            <p:nvPr/>
          </p:nvSpPr>
          <p:spPr bwMode="auto">
            <a:xfrm>
              <a:off x="288" y="2160"/>
              <a:ext cx="5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77" name="Line 1029"/>
            <p:cNvSpPr>
              <a:spLocks noChangeShapeType="1"/>
            </p:cNvSpPr>
            <p:nvPr/>
          </p:nvSpPr>
          <p:spPr bwMode="auto">
            <a:xfrm>
              <a:off x="2832" y="240"/>
              <a:ext cx="0" cy="38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78" name="Line 1030"/>
            <p:cNvSpPr>
              <a:spLocks noChangeShapeType="1"/>
            </p:cNvSpPr>
            <p:nvPr/>
          </p:nvSpPr>
          <p:spPr bwMode="auto">
            <a:xfrm>
              <a:off x="336" y="3504"/>
              <a:ext cx="508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79" name="Line 1031"/>
            <p:cNvSpPr>
              <a:spLocks noChangeShapeType="1"/>
            </p:cNvSpPr>
            <p:nvPr/>
          </p:nvSpPr>
          <p:spPr bwMode="auto">
            <a:xfrm>
              <a:off x="288" y="816"/>
              <a:ext cx="51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0" name="Line 1032"/>
            <p:cNvSpPr>
              <a:spLocks noChangeShapeType="1"/>
            </p:cNvSpPr>
            <p:nvPr/>
          </p:nvSpPr>
          <p:spPr bwMode="auto">
            <a:xfrm>
              <a:off x="4560" y="240"/>
              <a:ext cx="0" cy="38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1" name="Line 1033"/>
            <p:cNvSpPr>
              <a:spLocks noChangeShapeType="1"/>
            </p:cNvSpPr>
            <p:nvPr/>
          </p:nvSpPr>
          <p:spPr bwMode="auto">
            <a:xfrm>
              <a:off x="1104" y="240"/>
              <a:ext cx="0" cy="38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predavanja\Ravnoteza i proporcije\Alber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2775" y="685800"/>
            <a:ext cx="5127625" cy="5181600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365625" y="6096000"/>
            <a:ext cx="2797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Josef Albers: </a:t>
            </a:r>
            <a:r>
              <a:rPr lang="hr-HR" sz="1200" i="1">
                <a:latin typeface="Arial" charset="0"/>
              </a:rPr>
              <a:t>U počast kvadratu</a:t>
            </a:r>
            <a:r>
              <a:rPr lang="hr-HR" sz="1200">
                <a:latin typeface="Arial" charset="0"/>
              </a:rPr>
              <a:t>, 1970.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predavanja\Ravnoteza i proporcije\Albers 2.siv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8488" y="685800"/>
            <a:ext cx="5141912" cy="5181600"/>
          </a:xfrm>
          <a:prstGeom prst="rect">
            <a:avLst/>
          </a:prstGeom>
          <a:noFill/>
        </p:spPr>
      </p:pic>
      <p:sp>
        <p:nvSpPr>
          <p:cNvPr id="17411" name="Line 3"/>
          <p:cNvSpPr>
            <a:spLocks noChangeShapeType="1"/>
          </p:cNvSpPr>
          <p:nvPr/>
        </p:nvSpPr>
        <p:spPr bwMode="auto">
          <a:xfrm flipV="1">
            <a:off x="1905000" y="685800"/>
            <a:ext cx="5105400" cy="518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grpSp>
        <p:nvGrpSpPr>
          <p:cNvPr id="17435" name="Group 27"/>
          <p:cNvGrpSpPr>
            <a:grpSpLocks/>
          </p:cNvGrpSpPr>
          <p:nvPr/>
        </p:nvGrpSpPr>
        <p:grpSpPr bwMode="auto">
          <a:xfrm>
            <a:off x="206375" y="655638"/>
            <a:ext cx="7615238" cy="5895975"/>
            <a:chOff x="130" y="413"/>
            <a:chExt cx="4797" cy="3714"/>
          </a:xfrm>
        </p:grpSpPr>
        <p:grpSp>
          <p:nvGrpSpPr>
            <p:cNvPr id="17428" name="Group 20"/>
            <p:cNvGrpSpPr>
              <a:grpSpLocks/>
            </p:cNvGrpSpPr>
            <p:nvPr/>
          </p:nvGrpSpPr>
          <p:grpSpPr bwMode="auto">
            <a:xfrm>
              <a:off x="130" y="413"/>
              <a:ext cx="4797" cy="3714"/>
              <a:chOff x="130" y="413"/>
              <a:chExt cx="4797" cy="3714"/>
            </a:xfrm>
          </p:grpSpPr>
          <p:sp>
            <p:nvSpPr>
              <p:cNvPr id="17412" name="Text Box 4"/>
              <p:cNvSpPr txBox="1">
                <a:spLocks noChangeArrowheads="1"/>
              </p:cNvSpPr>
              <p:nvPr/>
            </p:nvSpPr>
            <p:spPr bwMode="auto">
              <a:xfrm>
                <a:off x="1597" y="3839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32</a:t>
                </a:r>
              </a:p>
            </p:txBody>
          </p:sp>
          <p:sp>
            <p:nvSpPr>
              <p:cNvPr id="17413" name="Text Box 5"/>
              <p:cNvSpPr txBox="1">
                <a:spLocks noChangeArrowheads="1"/>
              </p:cNvSpPr>
              <p:nvPr/>
            </p:nvSpPr>
            <p:spPr bwMode="auto">
              <a:xfrm>
                <a:off x="2557" y="3839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16</a:t>
                </a:r>
              </a:p>
            </p:txBody>
          </p:sp>
          <p:sp>
            <p:nvSpPr>
              <p:cNvPr id="17414" name="Text Box 6"/>
              <p:cNvSpPr txBox="1">
                <a:spLocks noChangeArrowheads="1"/>
              </p:cNvSpPr>
              <p:nvPr/>
            </p:nvSpPr>
            <p:spPr bwMode="auto">
              <a:xfrm>
                <a:off x="3661" y="3839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32</a:t>
                </a:r>
              </a:p>
            </p:txBody>
          </p:sp>
          <p:sp>
            <p:nvSpPr>
              <p:cNvPr id="17415" name="Text Box 7"/>
              <p:cNvSpPr txBox="1">
                <a:spLocks noChangeArrowheads="1"/>
              </p:cNvSpPr>
              <p:nvPr/>
            </p:nvSpPr>
            <p:spPr bwMode="auto">
              <a:xfrm>
                <a:off x="4597" y="3119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32</a:t>
                </a:r>
              </a:p>
            </p:txBody>
          </p:sp>
          <p:sp>
            <p:nvSpPr>
              <p:cNvPr id="17416" name="Text Box 8"/>
              <p:cNvSpPr txBox="1">
                <a:spLocks noChangeArrowheads="1"/>
              </p:cNvSpPr>
              <p:nvPr/>
            </p:nvSpPr>
            <p:spPr bwMode="auto">
              <a:xfrm>
                <a:off x="4573" y="1727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16</a:t>
                </a:r>
              </a:p>
            </p:txBody>
          </p:sp>
          <p:sp>
            <p:nvSpPr>
              <p:cNvPr id="17417" name="Text Box 9"/>
              <p:cNvSpPr txBox="1">
                <a:spLocks noChangeArrowheads="1"/>
              </p:cNvSpPr>
              <p:nvPr/>
            </p:nvSpPr>
            <p:spPr bwMode="auto">
              <a:xfrm>
                <a:off x="4587" y="889"/>
                <a:ext cx="33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>
                    <a:latin typeface="Arial" charset="0"/>
                  </a:rPr>
                  <a:t>32</a:t>
                </a:r>
              </a:p>
            </p:txBody>
          </p:sp>
          <p:sp>
            <p:nvSpPr>
              <p:cNvPr id="17427" name="Text Box 19"/>
              <p:cNvSpPr txBox="1">
                <a:spLocks noChangeArrowheads="1"/>
              </p:cNvSpPr>
              <p:nvPr/>
            </p:nvSpPr>
            <p:spPr bwMode="auto">
              <a:xfrm>
                <a:off x="130" y="413"/>
                <a:ext cx="78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2000">
                    <a:latin typeface="Arial" charset="0"/>
                  </a:rPr>
                  <a:t>32:16 = 2</a:t>
                </a:r>
              </a:p>
            </p:txBody>
          </p:sp>
        </p:grpSp>
        <p:grpSp>
          <p:nvGrpSpPr>
            <p:cNvPr id="17434" name="Group 26"/>
            <p:cNvGrpSpPr>
              <a:grpSpLocks/>
            </p:cNvGrpSpPr>
            <p:nvPr/>
          </p:nvGrpSpPr>
          <p:grpSpPr bwMode="auto">
            <a:xfrm>
              <a:off x="2496" y="1728"/>
              <a:ext cx="1920" cy="672"/>
              <a:chOff x="2496" y="1728"/>
              <a:chExt cx="1920" cy="672"/>
            </a:xfrm>
          </p:grpSpPr>
          <p:sp>
            <p:nvSpPr>
              <p:cNvPr id="17429" name="Line 21"/>
              <p:cNvSpPr>
                <a:spLocks noChangeShapeType="1"/>
              </p:cNvSpPr>
              <p:nvPr/>
            </p:nvSpPr>
            <p:spPr bwMode="auto">
              <a:xfrm>
                <a:off x="2496" y="2400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17430" name="Line 22"/>
              <p:cNvSpPr>
                <a:spLocks noChangeShapeType="1"/>
              </p:cNvSpPr>
              <p:nvPr/>
            </p:nvSpPr>
            <p:spPr bwMode="auto">
              <a:xfrm>
                <a:off x="3120" y="1728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predavanja\Ravnoteza i proporcije\Alber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143000"/>
            <a:ext cx="4600575" cy="4572000"/>
          </a:xfrm>
          <a:prstGeom prst="rect">
            <a:avLst/>
          </a:prstGeom>
          <a:noFill/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73425" y="58658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8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366000" y="4840288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4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382838" y="5865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16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7343775" y="5334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8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7259638" y="27416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12</a:t>
            </a: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7259638" y="16748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24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117975" y="3960813"/>
            <a:ext cx="101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32x32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514975" y="5942013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8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6192838" y="5942013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16</a:t>
            </a: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00025" y="1143000"/>
            <a:ext cx="1247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hr-HR" sz="2000">
                <a:latin typeface="Arial" charset="0"/>
              </a:rPr>
              <a:t>24:12 = </a:t>
            </a:r>
            <a:r>
              <a:rPr lang="hr-HR" sz="2000">
                <a:solidFill>
                  <a:srgbClr val="800000"/>
                </a:solidFill>
                <a:latin typeface="Arial" charset="0"/>
              </a:rPr>
              <a:t>2</a:t>
            </a:r>
          </a:p>
          <a:p>
            <a:pPr algn="r"/>
            <a:r>
              <a:rPr lang="hr-HR" sz="2000">
                <a:latin typeface="Arial" charset="0"/>
              </a:rPr>
              <a:t>32:16 = </a:t>
            </a:r>
            <a:r>
              <a:rPr lang="hr-HR" sz="2000">
                <a:solidFill>
                  <a:srgbClr val="800000"/>
                </a:solidFill>
                <a:latin typeface="Arial" charset="0"/>
              </a:rPr>
              <a:t>2</a:t>
            </a:r>
          </a:p>
          <a:p>
            <a:pPr algn="r"/>
            <a:r>
              <a:rPr lang="hr-HR" sz="2000">
                <a:latin typeface="Arial" charset="0"/>
              </a:rPr>
              <a:t>16:8 = </a:t>
            </a:r>
            <a:r>
              <a:rPr lang="hr-HR" sz="2000">
                <a:solidFill>
                  <a:srgbClr val="800000"/>
                </a:solidFill>
                <a:latin typeface="Arial" charset="0"/>
              </a:rPr>
              <a:t>2</a:t>
            </a:r>
          </a:p>
          <a:p>
            <a:pPr algn="r"/>
            <a:r>
              <a:rPr lang="hr-HR" sz="2000">
                <a:latin typeface="Arial" charset="0"/>
              </a:rPr>
              <a:t>8:4 = </a:t>
            </a:r>
            <a:r>
              <a:rPr lang="hr-HR" sz="2000">
                <a:solidFill>
                  <a:srgbClr val="800000"/>
                </a:solidFill>
                <a:latin typeface="Arial" charset="0"/>
              </a:rPr>
              <a:t>2</a:t>
            </a:r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6019800" y="25146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5562600" y="32004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6019800" y="525780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6858000" y="5715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>
            <a:off x="6858000" y="1143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>
            <a:off x="5943600" y="5257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>
            <a:off x="5486400" y="5029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6858000" y="5715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3" name="Line 21"/>
          <p:cNvSpPr>
            <a:spLocks noChangeShapeType="1"/>
          </p:cNvSpPr>
          <p:nvPr/>
        </p:nvSpPr>
        <p:spPr bwMode="auto">
          <a:xfrm>
            <a:off x="2286000" y="5715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>
            <a:off x="3200400" y="5257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>
            <a:off x="3657600" y="50292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>
            <a:off x="5562600" y="50292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2" name="Rectangle 30" descr="Dark downward diagonal"/>
          <p:cNvSpPr>
            <a:spLocks noChangeArrowheads="1"/>
          </p:cNvSpPr>
          <p:nvPr/>
        </p:nvSpPr>
        <p:spPr bwMode="auto">
          <a:xfrm>
            <a:off x="2057400" y="914400"/>
            <a:ext cx="5029200" cy="5181600"/>
          </a:xfrm>
          <a:prstGeom prst="rect">
            <a:avLst/>
          </a:prstGeom>
          <a:pattFill prst="dkDnDiag">
            <a:fgClr>
              <a:srgbClr val="FFCC00"/>
            </a:fgClr>
            <a:bgClr>
              <a:srgbClr val="FFFFFF"/>
            </a:bgClr>
          </a:pattFill>
          <a:ln w="9525">
            <a:solidFill>
              <a:srgbClr val="ECB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pic>
        <p:nvPicPr>
          <p:cNvPr id="23554" name="Picture 2" descr="D:\predavanja\Ravnoteza i proporcije\Alber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590800"/>
            <a:ext cx="2867025" cy="2895600"/>
          </a:xfrm>
          <a:prstGeom prst="rect">
            <a:avLst/>
          </a:prstGeom>
          <a:noFill/>
        </p:spPr>
      </p:pic>
      <p:grpSp>
        <p:nvGrpSpPr>
          <p:cNvPr id="23577" name="Group 25"/>
          <p:cNvGrpSpPr>
            <a:grpSpLocks/>
          </p:cNvGrpSpPr>
          <p:nvPr/>
        </p:nvGrpSpPr>
        <p:grpSpPr bwMode="auto">
          <a:xfrm>
            <a:off x="2020888" y="3925888"/>
            <a:ext cx="5065712" cy="1103312"/>
            <a:chOff x="1273" y="2473"/>
            <a:chExt cx="3191" cy="695"/>
          </a:xfrm>
        </p:grpSpPr>
        <p:pic>
          <p:nvPicPr>
            <p:cNvPr id="23568" name="Picture 16" descr="D:\predavanja\Ravnoteza i proporcije\Albers mali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73" y="2473"/>
              <a:ext cx="695" cy="695"/>
            </a:xfrm>
            <a:prstGeom prst="rect">
              <a:avLst/>
            </a:prstGeom>
            <a:noFill/>
          </p:spPr>
        </p:pic>
        <p:pic>
          <p:nvPicPr>
            <p:cNvPr id="23569" name="Picture 17" descr="D:\predavanja\Ravnoteza i proporcije\Albers mali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69" y="2473"/>
              <a:ext cx="695" cy="695"/>
            </a:xfrm>
            <a:prstGeom prst="rect">
              <a:avLst/>
            </a:prstGeom>
            <a:noFill/>
          </p:spPr>
        </p:pic>
      </p:grpSp>
      <p:grpSp>
        <p:nvGrpSpPr>
          <p:cNvPr id="23578" name="Group 26"/>
          <p:cNvGrpSpPr>
            <a:grpSpLocks/>
          </p:cNvGrpSpPr>
          <p:nvPr/>
        </p:nvGrpSpPr>
        <p:grpSpPr bwMode="auto">
          <a:xfrm>
            <a:off x="2057400" y="914400"/>
            <a:ext cx="5029200" cy="5181600"/>
            <a:chOff x="1296" y="576"/>
            <a:chExt cx="3168" cy="3264"/>
          </a:xfrm>
        </p:grpSpPr>
        <p:sp>
          <p:nvSpPr>
            <p:cNvPr id="23567" name="Line 15"/>
            <p:cNvSpPr>
              <a:spLocks noChangeShapeType="1"/>
            </p:cNvSpPr>
            <p:nvPr/>
          </p:nvSpPr>
          <p:spPr bwMode="auto">
            <a:xfrm flipV="1">
              <a:off x="3216" y="576"/>
              <a:ext cx="1248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3570" name="Line 18"/>
            <p:cNvSpPr>
              <a:spLocks noChangeShapeType="1"/>
            </p:cNvSpPr>
            <p:nvPr/>
          </p:nvSpPr>
          <p:spPr bwMode="auto">
            <a:xfrm>
              <a:off x="3216" y="3168"/>
              <a:ext cx="1248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3571" name="Line 19"/>
            <p:cNvSpPr>
              <a:spLocks noChangeShapeType="1"/>
            </p:cNvSpPr>
            <p:nvPr/>
          </p:nvSpPr>
          <p:spPr bwMode="auto">
            <a:xfrm flipH="1">
              <a:off x="1296" y="3168"/>
              <a:ext cx="120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3572" name="Line 20"/>
            <p:cNvSpPr>
              <a:spLocks noChangeShapeType="1"/>
            </p:cNvSpPr>
            <p:nvPr/>
          </p:nvSpPr>
          <p:spPr bwMode="auto">
            <a:xfrm flipH="1" flipV="1">
              <a:off x="1296" y="576"/>
              <a:ext cx="1200" cy="1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23580" name="Group 28"/>
          <p:cNvGrpSpPr>
            <a:grpSpLocks/>
          </p:cNvGrpSpPr>
          <p:nvPr/>
        </p:nvGrpSpPr>
        <p:grpSpPr bwMode="auto">
          <a:xfrm>
            <a:off x="2057400" y="914400"/>
            <a:ext cx="5029200" cy="5181600"/>
            <a:chOff x="1296" y="576"/>
            <a:chExt cx="3168" cy="3264"/>
          </a:xfrm>
        </p:grpSpPr>
        <p:sp>
          <p:nvSpPr>
            <p:cNvPr id="23573" name="Line 21"/>
            <p:cNvSpPr>
              <a:spLocks noChangeShapeType="1"/>
            </p:cNvSpPr>
            <p:nvPr/>
          </p:nvSpPr>
          <p:spPr bwMode="auto">
            <a:xfrm flipV="1">
              <a:off x="4464" y="576"/>
              <a:ext cx="0" cy="3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3574" name="Line 22"/>
            <p:cNvSpPr>
              <a:spLocks noChangeShapeType="1"/>
            </p:cNvSpPr>
            <p:nvPr/>
          </p:nvSpPr>
          <p:spPr bwMode="auto">
            <a:xfrm>
              <a:off x="1296" y="576"/>
              <a:ext cx="0" cy="3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23581" name="Group 29"/>
          <p:cNvGrpSpPr>
            <a:grpSpLocks/>
          </p:cNvGrpSpPr>
          <p:nvPr/>
        </p:nvGrpSpPr>
        <p:grpSpPr bwMode="auto">
          <a:xfrm>
            <a:off x="2057400" y="914400"/>
            <a:ext cx="5029200" cy="5181600"/>
            <a:chOff x="1296" y="576"/>
            <a:chExt cx="3168" cy="3264"/>
          </a:xfrm>
        </p:grpSpPr>
        <p:sp>
          <p:nvSpPr>
            <p:cNvPr id="23575" name="Line 23"/>
            <p:cNvSpPr>
              <a:spLocks noChangeShapeType="1"/>
            </p:cNvSpPr>
            <p:nvPr/>
          </p:nvSpPr>
          <p:spPr bwMode="auto">
            <a:xfrm>
              <a:off x="1296" y="576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3576" name="Line 24"/>
            <p:cNvSpPr>
              <a:spLocks noChangeShapeType="1"/>
            </p:cNvSpPr>
            <p:nvPr/>
          </p:nvSpPr>
          <p:spPr bwMode="auto">
            <a:xfrm>
              <a:off x="1296" y="3840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D:\predavanja\Ravnoteza mali\Paul Klee. Rastanak.uvecer2.19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85800"/>
            <a:ext cx="3862388" cy="5410200"/>
          </a:xfrm>
          <a:prstGeom prst="rect">
            <a:avLst/>
          </a:prstGeom>
          <a:noFill/>
        </p:spPr>
      </p:pic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457200" y="1066800"/>
            <a:ext cx="6591300" cy="4694238"/>
            <a:chOff x="288" y="672"/>
            <a:chExt cx="4152" cy="2957"/>
          </a:xfrm>
        </p:grpSpPr>
        <p:grpSp>
          <p:nvGrpSpPr>
            <p:cNvPr id="3089" name="Group 17"/>
            <p:cNvGrpSpPr>
              <a:grpSpLocks/>
            </p:cNvGrpSpPr>
            <p:nvPr/>
          </p:nvGrpSpPr>
          <p:grpSpPr bwMode="auto">
            <a:xfrm>
              <a:off x="288" y="672"/>
              <a:ext cx="3120" cy="2957"/>
              <a:chOff x="384" y="720"/>
              <a:chExt cx="3120" cy="2957"/>
            </a:xfrm>
          </p:grpSpPr>
          <p:sp>
            <p:nvSpPr>
              <p:cNvPr id="3076" name="Text Box 4"/>
              <p:cNvSpPr txBox="1">
                <a:spLocks noChangeArrowheads="1"/>
              </p:cNvSpPr>
              <p:nvPr/>
            </p:nvSpPr>
            <p:spPr bwMode="auto">
              <a:xfrm>
                <a:off x="3072" y="3139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 b="1">
                    <a:latin typeface="Arial" charset="0"/>
                  </a:rPr>
                  <a:t>2</a:t>
                </a:r>
              </a:p>
            </p:txBody>
          </p:sp>
          <p:sp>
            <p:nvSpPr>
              <p:cNvPr id="3077" name="Text Box 5"/>
              <p:cNvSpPr txBox="1">
                <a:spLocks noChangeArrowheads="1"/>
              </p:cNvSpPr>
              <p:nvPr/>
            </p:nvSpPr>
            <p:spPr bwMode="auto">
              <a:xfrm>
                <a:off x="3072" y="3408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 b="1">
                    <a:latin typeface="Arial" charset="0"/>
                  </a:rPr>
                  <a:t>3</a:t>
                </a:r>
              </a:p>
            </p:txBody>
          </p:sp>
          <p:sp>
            <p:nvSpPr>
              <p:cNvPr id="3078" name="Text Box 6"/>
              <p:cNvSpPr txBox="1">
                <a:spLocks noChangeArrowheads="1"/>
              </p:cNvSpPr>
              <p:nvPr/>
            </p:nvSpPr>
            <p:spPr bwMode="auto">
              <a:xfrm>
                <a:off x="3072" y="2592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1</a:t>
                </a:r>
              </a:p>
            </p:txBody>
          </p:sp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>
                <a:off x="3072" y="2400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2</a:t>
                </a:r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3072" y="2179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3</a:t>
                </a:r>
              </a:p>
            </p:txBody>
          </p:sp>
          <p:sp>
            <p:nvSpPr>
              <p:cNvPr id="3081" name="Text Box 9"/>
              <p:cNvSpPr txBox="1">
                <a:spLocks noChangeArrowheads="1"/>
              </p:cNvSpPr>
              <p:nvPr/>
            </p:nvSpPr>
            <p:spPr bwMode="auto">
              <a:xfrm>
                <a:off x="3072" y="1968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4</a:t>
                </a:r>
              </a:p>
            </p:txBody>
          </p:sp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>
                <a:off x="3072" y="1680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5</a:t>
                </a:r>
              </a:p>
            </p:txBody>
          </p:sp>
          <p:sp>
            <p:nvSpPr>
              <p:cNvPr id="3083" name="Text Box 11"/>
              <p:cNvSpPr txBox="1">
                <a:spLocks noChangeArrowheads="1"/>
              </p:cNvSpPr>
              <p:nvPr/>
            </p:nvSpPr>
            <p:spPr bwMode="auto">
              <a:xfrm>
                <a:off x="3072" y="1411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6</a:t>
                </a:r>
              </a:p>
            </p:txBody>
          </p:sp>
          <p:sp>
            <p:nvSpPr>
              <p:cNvPr id="3084" name="Text Box 12"/>
              <p:cNvSpPr txBox="1">
                <a:spLocks noChangeArrowheads="1"/>
              </p:cNvSpPr>
              <p:nvPr/>
            </p:nvSpPr>
            <p:spPr bwMode="auto">
              <a:xfrm>
                <a:off x="3072" y="1056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7</a:t>
                </a:r>
              </a:p>
            </p:txBody>
          </p:sp>
          <p:sp>
            <p:nvSpPr>
              <p:cNvPr id="3085" name="Text Box 13"/>
              <p:cNvSpPr txBox="1">
                <a:spLocks noChangeArrowheads="1"/>
              </p:cNvSpPr>
              <p:nvPr/>
            </p:nvSpPr>
            <p:spPr bwMode="auto">
              <a:xfrm>
                <a:off x="3072" y="720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>
                    <a:latin typeface="Arial" charset="0"/>
                  </a:rPr>
                  <a:t>8</a:t>
                </a:r>
              </a:p>
            </p:txBody>
          </p:sp>
          <p:sp>
            <p:nvSpPr>
              <p:cNvPr id="3086" name="Text Box 14"/>
              <p:cNvSpPr txBox="1">
                <a:spLocks noChangeArrowheads="1"/>
              </p:cNvSpPr>
              <p:nvPr/>
            </p:nvSpPr>
            <p:spPr bwMode="auto">
              <a:xfrm>
                <a:off x="3072" y="2851"/>
                <a:ext cx="214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hr-HR" sz="2200" b="1">
                    <a:latin typeface="Arial" charset="0"/>
                  </a:rPr>
                  <a:t>1</a:t>
                </a:r>
              </a:p>
            </p:txBody>
          </p:sp>
          <p:sp>
            <p:nvSpPr>
              <p:cNvPr id="3087" name="Line 15"/>
              <p:cNvSpPr>
                <a:spLocks noChangeShapeType="1"/>
              </p:cNvSpPr>
              <p:nvPr/>
            </p:nvSpPr>
            <p:spPr bwMode="auto">
              <a:xfrm>
                <a:off x="384" y="2880"/>
                <a:ext cx="3120" cy="0"/>
              </a:xfrm>
              <a:prstGeom prst="line">
                <a:avLst/>
              </a:prstGeom>
              <a:noFill/>
              <a:ln w="762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3888" y="2592"/>
              <a:ext cx="5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hr-HR" sz="2800">
                  <a:latin typeface="Arial" charset="0"/>
                </a:rPr>
                <a:t>8 : 3</a:t>
              </a:r>
            </a:p>
          </p:txBody>
        </p:sp>
      </p:grp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457200" y="3429000"/>
            <a:ext cx="5257800" cy="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5715000" y="3211513"/>
            <a:ext cx="53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2000">
                <a:solidFill>
                  <a:schemeClr val="bg2"/>
                </a:solidFill>
                <a:latin typeface="Arial" charset="0"/>
              </a:rPr>
              <a:t>1/2</a:t>
            </a:r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>
            <a:off x="2590800" y="457200"/>
            <a:ext cx="0" cy="6019800"/>
          </a:xfrm>
          <a:prstGeom prst="line">
            <a:avLst/>
          </a:prstGeom>
          <a:noFill/>
          <a:ln w="12700">
            <a:solidFill>
              <a:schemeClr val="bg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2590800" y="6172200"/>
            <a:ext cx="53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>
                <a:solidFill>
                  <a:schemeClr val="bg2"/>
                </a:solidFill>
                <a:latin typeface="Arial" charset="0"/>
              </a:rPr>
              <a:t>1/2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057400" y="914400"/>
            <a:ext cx="5029200" cy="518160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pic>
        <p:nvPicPr>
          <p:cNvPr id="25603" name="Picture 3" descr="D:\predavanja\Ravnoteza i proporcije\Alber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590800"/>
            <a:ext cx="2867025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predavanja\Ravnoteza i proporcije\Alber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14400"/>
            <a:ext cx="5129213" cy="5181600"/>
          </a:xfrm>
          <a:prstGeom prst="rect">
            <a:avLst/>
          </a:prstGeom>
          <a:noFill/>
        </p:spPr>
      </p:pic>
      <p:grpSp>
        <p:nvGrpSpPr>
          <p:cNvPr id="26637" name="Group 13"/>
          <p:cNvGrpSpPr>
            <a:grpSpLocks/>
          </p:cNvGrpSpPr>
          <p:nvPr/>
        </p:nvGrpSpPr>
        <p:grpSpPr bwMode="auto">
          <a:xfrm>
            <a:off x="1981200" y="914400"/>
            <a:ext cx="5105400" cy="5181600"/>
            <a:chOff x="1248" y="576"/>
            <a:chExt cx="3216" cy="3264"/>
          </a:xfrm>
        </p:grpSpPr>
        <p:sp>
          <p:nvSpPr>
            <p:cNvPr id="26627" name="Line 3"/>
            <p:cNvSpPr>
              <a:spLocks noChangeShapeType="1"/>
            </p:cNvSpPr>
            <p:nvPr/>
          </p:nvSpPr>
          <p:spPr bwMode="auto">
            <a:xfrm>
              <a:off x="4176" y="576"/>
              <a:ext cx="0" cy="3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6628" name="Line 4"/>
            <p:cNvSpPr>
              <a:spLocks noChangeShapeType="1"/>
            </p:cNvSpPr>
            <p:nvPr/>
          </p:nvSpPr>
          <p:spPr bwMode="auto">
            <a:xfrm>
              <a:off x="1536" y="576"/>
              <a:ext cx="0" cy="32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6629" name="Line 5"/>
            <p:cNvSpPr>
              <a:spLocks noChangeShapeType="1"/>
            </p:cNvSpPr>
            <p:nvPr/>
          </p:nvSpPr>
          <p:spPr bwMode="auto">
            <a:xfrm>
              <a:off x="1248" y="3696"/>
              <a:ext cx="32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>
              <a:off x="1248" y="1056"/>
              <a:ext cx="32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26636" name="Group 12"/>
          <p:cNvGrpSpPr>
            <a:grpSpLocks/>
          </p:cNvGrpSpPr>
          <p:nvPr/>
        </p:nvGrpSpPr>
        <p:grpSpPr bwMode="auto">
          <a:xfrm>
            <a:off x="1981200" y="914400"/>
            <a:ext cx="5326063" cy="5562600"/>
            <a:chOff x="1157" y="432"/>
            <a:chExt cx="3355" cy="3504"/>
          </a:xfrm>
        </p:grpSpPr>
        <p:pic>
          <p:nvPicPr>
            <p:cNvPr id="26634" name="Picture 10" descr="D:\predavanja\Ravnoteza i proporcije\Josef Albers. Homage kvadratu2. 1970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57" y="432"/>
              <a:ext cx="3259" cy="3264"/>
            </a:xfrm>
            <a:prstGeom prst="rect">
              <a:avLst/>
            </a:prstGeom>
            <a:noFill/>
          </p:spPr>
        </p:pic>
        <p:sp>
          <p:nvSpPr>
            <p:cNvPr id="26635" name="Text Box 11"/>
            <p:cNvSpPr txBox="1">
              <a:spLocks noChangeArrowheads="1"/>
            </p:cNvSpPr>
            <p:nvPr/>
          </p:nvSpPr>
          <p:spPr bwMode="auto">
            <a:xfrm>
              <a:off x="2835" y="3763"/>
              <a:ext cx="167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Josef Albers: </a:t>
              </a:r>
              <a:r>
                <a:rPr lang="hr-HR" sz="1200" i="1">
                  <a:latin typeface="Arial" charset="0"/>
                </a:rPr>
                <a:t>Počast kvadratu</a:t>
              </a:r>
              <a:r>
                <a:rPr lang="hr-HR" sz="1200">
                  <a:latin typeface="Arial" charset="0"/>
                </a:rPr>
                <a:t>, 1970.</a:t>
              </a:r>
            </a:p>
          </p:txBody>
        </p:sp>
      </p:grpSp>
      <p:pic>
        <p:nvPicPr>
          <p:cNvPr id="26639" name="Picture 15" descr="D:\predavanja\Ravnoteza i proporcije\Josef Albers. Homage kvadratu. 19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8188" y="914400"/>
            <a:ext cx="5154612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28600"/>
            <a:ext cx="4419600" cy="609600"/>
          </a:xfrm>
        </p:spPr>
        <p:txBody>
          <a:bodyPr/>
          <a:lstStyle/>
          <a:p>
            <a:r>
              <a:rPr lang="hr-HR" sz="3000" b="1">
                <a:latin typeface="Arial" charset="0"/>
              </a:rPr>
              <a:t>Razmjer ili proporcija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953000" y="381000"/>
            <a:ext cx="31162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2000">
                <a:latin typeface="Arial" charset="0"/>
              </a:rPr>
              <a:t>- </a:t>
            </a:r>
            <a:r>
              <a:rPr lang="hr-HR" sz="2000" b="1">
                <a:solidFill>
                  <a:srgbClr val="800000"/>
                </a:solidFill>
                <a:latin typeface="Arial" charset="0"/>
              </a:rPr>
              <a:t>izjednačavanje omjera;</a:t>
            </a:r>
          </a:p>
          <a:p>
            <a:pPr algn="l"/>
            <a:r>
              <a:rPr lang="hr-HR" sz="2000" i="1">
                <a:latin typeface="Arial" charset="0"/>
              </a:rPr>
              <a:t>  odnos više veličina</a:t>
            </a:r>
          </a:p>
          <a:p>
            <a:pPr algn="l"/>
            <a:r>
              <a:rPr lang="hr-HR"/>
              <a:t>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105400" y="1600200"/>
            <a:ext cx="2089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b="1">
                <a:latin typeface="Arial" charset="0"/>
              </a:rPr>
              <a:t>32 : 16 = 8 : 4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842250" y="1600200"/>
            <a:ext cx="615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= </a:t>
            </a:r>
            <a:r>
              <a:rPr lang="hr-HR">
                <a:solidFill>
                  <a:srgbClr val="800000"/>
                </a:solidFill>
                <a:latin typeface="Arial" charset="0"/>
              </a:rPr>
              <a:t>2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85800" y="1600200"/>
            <a:ext cx="403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hr-HR">
                <a:latin typeface="Arial" charset="0"/>
              </a:rPr>
              <a:t>a : b = c : d</a:t>
            </a:r>
          </a:p>
          <a:p>
            <a:pPr algn="l"/>
            <a:r>
              <a:rPr lang="hr-HR">
                <a:latin typeface="Arial" charset="0"/>
              </a:rPr>
              <a:t>a : b = b : c</a:t>
            </a:r>
          </a:p>
          <a:p>
            <a:pPr algn="l"/>
            <a:r>
              <a:rPr lang="hr-HR">
                <a:latin typeface="Arial" charset="0"/>
              </a:rPr>
              <a:t>a : b = b : ( a + b )  </a:t>
            </a:r>
            <a:r>
              <a:rPr lang="hr-HR" sz="1800" i="1">
                <a:latin typeface="Arial" charset="0"/>
              </a:rPr>
              <a:t>“zlatni rez”</a:t>
            </a:r>
            <a:endParaRPr lang="hr-HR" sz="1800">
              <a:latin typeface="Arial" charset="0"/>
            </a:endParaRPr>
          </a:p>
        </p:txBody>
      </p:sp>
      <p:grpSp>
        <p:nvGrpSpPr>
          <p:cNvPr id="14375" name="Group 39"/>
          <p:cNvGrpSpPr>
            <a:grpSpLocks/>
          </p:cNvGrpSpPr>
          <p:nvPr/>
        </p:nvGrpSpPr>
        <p:grpSpPr bwMode="auto">
          <a:xfrm>
            <a:off x="714375" y="3276600"/>
            <a:ext cx="8124825" cy="3409950"/>
            <a:chOff x="450" y="2064"/>
            <a:chExt cx="5118" cy="2148"/>
          </a:xfrm>
        </p:grpSpPr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2098" y="2064"/>
              <a:ext cx="3470" cy="1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hr-HR" sz="2000">
                  <a:latin typeface="Arial" charset="0"/>
                </a:rPr>
                <a:t>1, 2, 3, 4, 5... ili 1, 4, 7, 10, 13...</a:t>
              </a:r>
              <a:r>
                <a:rPr lang="hr-HR">
                  <a:latin typeface="Arial" charset="0"/>
                </a:rPr>
                <a:t> 	</a:t>
              </a:r>
              <a:r>
                <a:rPr lang="hr-HR" sz="1800">
                  <a:latin typeface="Arial" charset="0"/>
                </a:rPr>
                <a:t>Aritmetički niz</a:t>
              </a:r>
            </a:p>
            <a:p>
              <a:pPr algn="l"/>
              <a:endParaRPr lang="hr-HR" sz="1800">
                <a:latin typeface="Arial" charset="0"/>
              </a:endParaRPr>
            </a:p>
            <a:p>
              <a:pPr algn="l"/>
              <a:r>
                <a:rPr lang="hr-HR" sz="2000">
                  <a:latin typeface="Arial" charset="0"/>
                </a:rPr>
                <a:t>1, 2, 4, 8, 16, 32, 64, 128...    	</a:t>
              </a:r>
              <a:r>
                <a:rPr lang="hr-HR" sz="1800">
                  <a:latin typeface="Arial" charset="0"/>
                </a:rPr>
                <a:t>Geometrijski niz</a:t>
              </a:r>
            </a:p>
            <a:p>
              <a:pPr algn="l"/>
              <a:endParaRPr lang="hr-HR" sz="1800">
                <a:latin typeface="Arial" charset="0"/>
              </a:endParaRPr>
            </a:p>
            <a:p>
              <a:pPr algn="l"/>
              <a:r>
                <a:rPr lang="hr-HR" sz="2000">
                  <a:latin typeface="Arial" charset="0"/>
                  <a:cs typeface="Arial" charset="0"/>
                </a:rPr>
                <a:t>1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1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2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3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5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8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13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21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34</a:t>
              </a:r>
              <a:r>
                <a:rPr lang="hr-HR" sz="2000">
                  <a:latin typeface="Arial" charset="0"/>
                </a:rPr>
                <a:t>, </a:t>
              </a:r>
              <a:r>
                <a:rPr lang="hr-HR" sz="2000">
                  <a:latin typeface="Arial" charset="0"/>
                  <a:cs typeface="Arial" charset="0"/>
                </a:rPr>
                <a:t>55</a:t>
              </a:r>
              <a:r>
                <a:rPr lang="hr-HR" sz="2000">
                  <a:latin typeface="Arial" charset="0"/>
                </a:rPr>
                <a:t>...</a:t>
              </a:r>
              <a:r>
                <a:rPr lang="hr-HR" sz="1800">
                  <a:latin typeface="Arial" charset="0"/>
                </a:rPr>
                <a:t>    Fibonaccijev niz</a:t>
              </a:r>
            </a:p>
          </p:txBody>
        </p:sp>
        <p:pic>
          <p:nvPicPr>
            <p:cNvPr id="14351" name="Picture 15" descr="D:\predavanja\Ravnoteza i proporcije\Albers 2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0" y="2160"/>
              <a:ext cx="864" cy="859"/>
            </a:xfrm>
            <a:prstGeom prst="rect">
              <a:avLst/>
            </a:prstGeom>
            <a:noFill/>
          </p:spPr>
        </p:pic>
        <p:sp>
          <p:nvSpPr>
            <p:cNvPr id="14352" name="Text Box 16"/>
            <p:cNvSpPr txBox="1">
              <a:spLocks noChangeArrowheads="1"/>
            </p:cNvSpPr>
            <p:nvPr/>
          </p:nvSpPr>
          <p:spPr bwMode="auto">
            <a:xfrm>
              <a:off x="720" y="2640"/>
              <a:ext cx="3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hr-HR" sz="1200">
                  <a:latin typeface="Arial" charset="0"/>
                </a:rPr>
                <a:t>32x32</a:t>
              </a:r>
            </a:p>
          </p:txBody>
        </p:sp>
        <p:sp>
          <p:nvSpPr>
            <p:cNvPr id="14353" name="Text Box 17"/>
            <p:cNvSpPr txBox="1">
              <a:spLocks noChangeArrowheads="1"/>
            </p:cNvSpPr>
            <p:nvPr/>
          </p:nvSpPr>
          <p:spPr bwMode="auto">
            <a:xfrm>
              <a:off x="1031" y="3216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8</a:t>
              </a:r>
            </a:p>
          </p:txBody>
        </p:sp>
        <p:sp>
          <p:nvSpPr>
            <p:cNvPr id="14354" name="Text Box 18"/>
            <p:cNvSpPr txBox="1">
              <a:spLocks noChangeArrowheads="1"/>
            </p:cNvSpPr>
            <p:nvPr/>
          </p:nvSpPr>
          <p:spPr bwMode="auto">
            <a:xfrm>
              <a:off x="1122" y="3216"/>
              <a:ext cx="2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16</a:t>
              </a:r>
            </a:p>
          </p:txBody>
        </p:sp>
        <p:sp>
          <p:nvSpPr>
            <p:cNvPr id="14355" name="Line 19"/>
            <p:cNvSpPr>
              <a:spLocks noChangeShapeType="1"/>
            </p:cNvSpPr>
            <p:nvPr/>
          </p:nvSpPr>
          <p:spPr bwMode="auto">
            <a:xfrm>
              <a:off x="1344" y="30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56" name="Line 20"/>
            <p:cNvSpPr>
              <a:spLocks noChangeShapeType="1"/>
            </p:cNvSpPr>
            <p:nvPr/>
          </p:nvSpPr>
          <p:spPr bwMode="auto">
            <a:xfrm>
              <a:off x="1152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57" name="Line 21"/>
            <p:cNvSpPr>
              <a:spLocks noChangeShapeType="1"/>
            </p:cNvSpPr>
            <p:nvPr/>
          </p:nvSpPr>
          <p:spPr bwMode="auto">
            <a:xfrm>
              <a:off x="1056" y="28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58" name="Text Box 22"/>
            <p:cNvSpPr txBox="1">
              <a:spLocks noChangeArrowheads="1"/>
            </p:cNvSpPr>
            <p:nvPr/>
          </p:nvSpPr>
          <p:spPr bwMode="auto">
            <a:xfrm>
              <a:off x="624" y="3216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8</a:t>
              </a:r>
            </a:p>
          </p:txBody>
        </p:sp>
        <p:sp>
          <p:nvSpPr>
            <p:cNvPr id="14359" name="Text Box 23"/>
            <p:cNvSpPr txBox="1">
              <a:spLocks noChangeArrowheads="1"/>
            </p:cNvSpPr>
            <p:nvPr/>
          </p:nvSpPr>
          <p:spPr bwMode="auto">
            <a:xfrm>
              <a:off x="450" y="3216"/>
              <a:ext cx="2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16</a:t>
              </a:r>
            </a:p>
          </p:txBody>
        </p:sp>
        <p:sp>
          <p:nvSpPr>
            <p:cNvPr id="14360" name="Line 24"/>
            <p:cNvSpPr>
              <a:spLocks noChangeShapeType="1"/>
            </p:cNvSpPr>
            <p:nvPr/>
          </p:nvSpPr>
          <p:spPr bwMode="auto">
            <a:xfrm>
              <a:off x="480" y="302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61" name="Line 25"/>
            <p:cNvSpPr>
              <a:spLocks noChangeShapeType="1"/>
            </p:cNvSpPr>
            <p:nvPr/>
          </p:nvSpPr>
          <p:spPr bwMode="auto">
            <a:xfrm>
              <a:off x="672" y="292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62" name="Line 26"/>
            <p:cNvSpPr>
              <a:spLocks noChangeShapeType="1"/>
            </p:cNvSpPr>
            <p:nvPr/>
          </p:nvSpPr>
          <p:spPr bwMode="auto">
            <a:xfrm>
              <a:off x="768" y="2880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63" name="Text Box 27"/>
            <p:cNvSpPr txBox="1">
              <a:spLocks noChangeArrowheads="1"/>
            </p:cNvSpPr>
            <p:nvPr/>
          </p:nvSpPr>
          <p:spPr bwMode="auto">
            <a:xfrm>
              <a:off x="1607" y="2803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4</a:t>
              </a:r>
            </a:p>
          </p:txBody>
        </p:sp>
        <p:sp>
          <p:nvSpPr>
            <p:cNvPr id="14364" name="Text Box 28"/>
            <p:cNvSpPr txBox="1">
              <a:spLocks noChangeArrowheads="1"/>
            </p:cNvSpPr>
            <p:nvPr/>
          </p:nvSpPr>
          <p:spPr bwMode="auto">
            <a:xfrm>
              <a:off x="1607" y="2899"/>
              <a:ext cx="1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8</a:t>
              </a:r>
            </a:p>
          </p:txBody>
        </p:sp>
        <p:sp>
          <p:nvSpPr>
            <p:cNvPr id="14365" name="Text Box 29"/>
            <p:cNvSpPr txBox="1">
              <a:spLocks noChangeArrowheads="1"/>
            </p:cNvSpPr>
            <p:nvPr/>
          </p:nvSpPr>
          <p:spPr bwMode="auto">
            <a:xfrm>
              <a:off x="1584" y="2400"/>
              <a:ext cx="2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12</a:t>
              </a:r>
            </a:p>
          </p:txBody>
        </p:sp>
        <p:sp>
          <p:nvSpPr>
            <p:cNvPr id="14366" name="Text Box 30"/>
            <p:cNvSpPr txBox="1">
              <a:spLocks noChangeArrowheads="1"/>
            </p:cNvSpPr>
            <p:nvPr/>
          </p:nvSpPr>
          <p:spPr bwMode="auto">
            <a:xfrm>
              <a:off x="1584" y="2208"/>
              <a:ext cx="22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200">
                  <a:latin typeface="Arial" charset="0"/>
                </a:rPr>
                <a:t>24</a:t>
              </a:r>
            </a:p>
          </p:txBody>
        </p:sp>
        <p:sp>
          <p:nvSpPr>
            <p:cNvPr id="14367" name="Line 31"/>
            <p:cNvSpPr>
              <a:spLocks noChangeShapeType="1"/>
            </p:cNvSpPr>
            <p:nvPr/>
          </p:nvSpPr>
          <p:spPr bwMode="auto">
            <a:xfrm>
              <a:off x="1152" y="2400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68" name="Line 32"/>
            <p:cNvSpPr>
              <a:spLocks noChangeShapeType="1"/>
            </p:cNvSpPr>
            <p:nvPr/>
          </p:nvSpPr>
          <p:spPr bwMode="auto">
            <a:xfrm>
              <a:off x="1104" y="2544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69" name="Line 33"/>
            <p:cNvSpPr>
              <a:spLocks noChangeShapeType="1"/>
            </p:cNvSpPr>
            <p:nvPr/>
          </p:nvSpPr>
          <p:spPr bwMode="auto">
            <a:xfrm>
              <a:off x="1152" y="292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70" name="Line 34"/>
            <p:cNvSpPr>
              <a:spLocks noChangeShapeType="1"/>
            </p:cNvSpPr>
            <p:nvPr/>
          </p:nvSpPr>
          <p:spPr bwMode="auto">
            <a:xfrm>
              <a:off x="1344" y="3024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71" name="Line 35"/>
            <p:cNvSpPr>
              <a:spLocks noChangeShapeType="1"/>
            </p:cNvSpPr>
            <p:nvPr/>
          </p:nvSpPr>
          <p:spPr bwMode="auto">
            <a:xfrm>
              <a:off x="1296" y="2160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72" name="Line 36"/>
            <p:cNvSpPr>
              <a:spLocks noChangeShapeType="1"/>
            </p:cNvSpPr>
            <p:nvPr/>
          </p:nvSpPr>
          <p:spPr bwMode="auto">
            <a:xfrm>
              <a:off x="1056" y="2880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4373" name="Text Box 37"/>
            <p:cNvSpPr txBox="1">
              <a:spLocks noChangeArrowheads="1"/>
            </p:cNvSpPr>
            <p:nvPr/>
          </p:nvSpPr>
          <p:spPr bwMode="auto">
            <a:xfrm>
              <a:off x="4445" y="3216"/>
              <a:ext cx="97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800">
                  <a:latin typeface="Arial" charset="0"/>
                  <a:cs typeface="Arial" charset="0"/>
                </a:rPr>
                <a:t>Φ</a:t>
              </a:r>
              <a:r>
                <a:rPr lang="hr-HR"/>
                <a:t> = </a:t>
              </a:r>
              <a:r>
                <a:rPr lang="hr-HR" sz="2000"/>
                <a:t>1,618...</a:t>
              </a:r>
            </a:p>
          </p:txBody>
        </p:sp>
        <p:sp>
          <p:nvSpPr>
            <p:cNvPr id="14374" name="Text Box 38"/>
            <p:cNvSpPr txBox="1">
              <a:spLocks noChangeArrowheads="1"/>
            </p:cNvSpPr>
            <p:nvPr/>
          </p:nvSpPr>
          <p:spPr bwMode="auto">
            <a:xfrm>
              <a:off x="3216" y="3216"/>
              <a:ext cx="956" cy="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hr-HR" sz="1400">
                  <a:latin typeface="Arial" charset="0"/>
                </a:rPr>
                <a:t>55 : 34 = 1,617...</a:t>
              </a:r>
            </a:p>
            <a:p>
              <a:pPr algn="l"/>
              <a:r>
                <a:rPr lang="hr-HR" sz="1400">
                  <a:latin typeface="Arial" charset="0"/>
                </a:rPr>
                <a:t>34 : 21 = 1,619...</a:t>
              </a:r>
            </a:p>
            <a:p>
              <a:pPr algn="l"/>
              <a:r>
                <a:rPr lang="hr-HR" sz="1400">
                  <a:latin typeface="Arial" charset="0"/>
                </a:rPr>
                <a:t>21 : 13 = 1,615...</a:t>
              </a:r>
            </a:p>
            <a:p>
              <a:pPr algn="l"/>
              <a:r>
                <a:rPr lang="hr-HR" sz="1400">
                  <a:latin typeface="Arial" charset="0"/>
                </a:rPr>
                <a:t>13 : 8   = 1,625...</a:t>
              </a:r>
            </a:p>
            <a:p>
              <a:pPr algn="l"/>
              <a:r>
                <a:rPr lang="hr-HR" sz="1400">
                  <a:latin typeface="Arial" charset="0"/>
                </a:rPr>
                <a:t>  8 : 5   = 1,6</a:t>
              </a:r>
            </a:p>
            <a:p>
              <a:pPr algn="l"/>
              <a:r>
                <a:rPr lang="hr-HR" sz="1400">
                  <a:latin typeface="Arial" charset="0"/>
                </a:rPr>
                <a:t>  5 : 3   = 1,666...</a:t>
              </a:r>
            </a:p>
            <a:p>
              <a:pPr algn="l"/>
              <a:r>
                <a:rPr lang="hr-HR" sz="1400">
                  <a:latin typeface="Arial" charset="0"/>
                </a:rPr>
                <a:t>  3 : 2   = 1,5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7315200" y="5791200"/>
            <a:ext cx="16129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200">
                <a:latin typeface="Arial" charset="0"/>
              </a:rPr>
              <a:t>Paul Klee: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U struji šest pragova</a:t>
            </a:r>
            <a:r>
              <a:rPr lang="hr-HR" sz="1200">
                <a:latin typeface="Arial" charset="0"/>
              </a:rPr>
              <a:t>,</a:t>
            </a:r>
            <a:br>
              <a:rPr lang="hr-HR" sz="1200">
                <a:latin typeface="Arial" charset="0"/>
              </a:rPr>
            </a:br>
            <a:r>
              <a:rPr lang="hr-HR" sz="1200">
                <a:latin typeface="Arial" charset="0"/>
              </a:rPr>
              <a:t>1929.</a:t>
            </a:r>
          </a:p>
        </p:txBody>
      </p:sp>
      <p:pic>
        <p:nvPicPr>
          <p:cNvPr id="29703" name="Picture 7" descr="D:\predavanja\Ravnoteza mali\Paul Klee. U struji sest pragova. 19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609600"/>
            <a:ext cx="5618163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5" name="Picture 1031" descr="D:\predavanja\Ravnoteza mali\Doriforos. proporcij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850"/>
            <a:ext cx="9144000" cy="5797550"/>
          </a:xfrm>
          <a:prstGeom prst="rect">
            <a:avLst/>
          </a:prstGeom>
          <a:noFill/>
        </p:spPr>
      </p:pic>
      <p:sp>
        <p:nvSpPr>
          <p:cNvPr id="27656" name="Text Box 1032"/>
          <p:cNvSpPr txBox="1">
            <a:spLocks noChangeArrowheads="1"/>
          </p:cNvSpPr>
          <p:nvPr/>
        </p:nvSpPr>
        <p:spPr bwMode="auto">
          <a:xfrm>
            <a:off x="4627563" y="228600"/>
            <a:ext cx="23225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200" b="1">
                <a:latin typeface="Arial" charset="0"/>
              </a:rPr>
              <a:t>a:b=b:c=c:d=d:e=e:f = 0,618...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733800" y="1919288"/>
            <a:ext cx="499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>
                <a:latin typeface="Arial" charset="0"/>
              </a:rPr>
              <a:t>“starost prema životu je </a:t>
            </a:r>
            <a:r>
              <a:rPr lang="hr-HR" sz="1800" b="1">
                <a:latin typeface="Arial" charset="0"/>
              </a:rPr>
              <a:t>kao</a:t>
            </a:r>
            <a:r>
              <a:rPr lang="hr-HR" sz="1800">
                <a:latin typeface="Arial" charset="0"/>
              </a:rPr>
              <a:t> večer prema danu”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85800" y="1114425"/>
            <a:ext cx="24526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>
                <a:latin typeface="Arial" charset="0"/>
              </a:rPr>
              <a:t>hrv.:	razmjer</a:t>
            </a:r>
          </a:p>
          <a:p>
            <a:pPr algn="l"/>
            <a:r>
              <a:rPr lang="hr-HR">
                <a:latin typeface="Arial" charset="0"/>
              </a:rPr>
              <a:t>lat.:	proporcija</a:t>
            </a:r>
          </a:p>
          <a:p>
            <a:pPr algn="l"/>
            <a:r>
              <a:rPr lang="hr-HR">
                <a:latin typeface="Arial" charset="0"/>
              </a:rPr>
              <a:t>grč.:	</a:t>
            </a:r>
            <a:r>
              <a:rPr lang="hr-HR" b="1">
                <a:solidFill>
                  <a:srgbClr val="800000"/>
                </a:solidFill>
                <a:latin typeface="Arial" charset="0"/>
              </a:rPr>
              <a:t>analogija</a:t>
            </a:r>
          </a:p>
          <a:p>
            <a:pPr algn="l"/>
            <a:r>
              <a:rPr lang="hr-HR" b="1">
                <a:solidFill>
                  <a:srgbClr val="800000"/>
                </a:solidFill>
                <a:latin typeface="Arial" charset="0"/>
              </a:rPr>
              <a:t>	</a:t>
            </a:r>
            <a:r>
              <a:rPr lang="hr-HR" b="1">
                <a:solidFill>
                  <a:srgbClr val="800000"/>
                </a:solidFill>
                <a:latin typeface="Arial" charset="0"/>
                <a:cs typeface="Times New Roman" pitchFamily="18" charset="0"/>
              </a:rPr>
              <a:t>αναλογία</a:t>
            </a:r>
            <a:r>
              <a:rPr lang="hr-HR" b="1">
                <a:solidFill>
                  <a:srgbClr val="800000"/>
                </a:solidFill>
                <a:latin typeface="Arial" charset="0"/>
              </a:rPr>
              <a:t> 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486400" y="2438400"/>
            <a:ext cx="169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latin typeface="Arial" charset="0"/>
              </a:rPr>
              <a:t>kao          =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6254750" y="2703513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797550" y="3200400"/>
            <a:ext cx="2838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>
                <a:latin typeface="Arial" charset="0"/>
              </a:rPr>
              <a:t>- struktura (nadređeni red)</a:t>
            </a:r>
          </a:p>
          <a:p>
            <a:pPr algn="l"/>
            <a:r>
              <a:rPr lang="hr-HR" sz="1800">
                <a:latin typeface="Arial" charset="0"/>
              </a:rPr>
              <a:t>- korelacija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575300" y="1233488"/>
            <a:ext cx="158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32 : 16 = 8 : 4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7188200" y="1233488"/>
            <a:ext cx="508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= </a:t>
            </a:r>
            <a:r>
              <a:rPr lang="hr-HR" sz="1800" b="1">
                <a:solidFill>
                  <a:srgbClr val="800000"/>
                </a:solidFill>
                <a:latin typeface="Arial" charset="0"/>
              </a:rPr>
              <a:t>2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4216400" y="1538288"/>
            <a:ext cx="424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>
                <a:latin typeface="Arial" charset="0"/>
              </a:rPr>
              <a:t>bijela svjetlost : boje = bijeli šum : tonovi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660525" y="1981200"/>
            <a:ext cx="244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>
                <a:solidFill>
                  <a:srgbClr val="800000"/>
                </a:solidFill>
              </a:rPr>
              <a:t>,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95" name="Picture 35" descr="D:\predavanja\Ravnoteza mali\cekic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952500"/>
            <a:ext cx="3594100" cy="4838700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85800" y="974725"/>
            <a:ext cx="1200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>
                <a:latin typeface="Arial" charset="0"/>
              </a:rPr>
              <a:t>Pitagora: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041650" y="2362200"/>
            <a:ext cx="3111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3000" b="1">
                <a:latin typeface="Arial" charset="0"/>
              </a:rPr>
              <a:t>: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135563" y="2405063"/>
            <a:ext cx="40163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3000" b="1"/>
              <a:t>=</a:t>
            </a:r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5867400" y="25146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>
            <a:off x="5867400" y="26670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5867400" y="28194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5867400" y="29718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5867400" y="2362200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>
            <a:off x="5867400" y="2362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grpSp>
        <p:nvGrpSpPr>
          <p:cNvPr id="15385" name="Group 25"/>
          <p:cNvGrpSpPr>
            <a:grpSpLocks/>
          </p:cNvGrpSpPr>
          <p:nvPr/>
        </p:nvGrpSpPr>
        <p:grpSpPr bwMode="auto">
          <a:xfrm>
            <a:off x="6096000" y="3048000"/>
            <a:ext cx="533400" cy="152400"/>
            <a:chOff x="2736" y="624"/>
            <a:chExt cx="336" cy="96"/>
          </a:xfrm>
        </p:grpSpPr>
        <p:sp>
          <p:nvSpPr>
            <p:cNvPr id="15386" name="Oval 26"/>
            <p:cNvSpPr>
              <a:spLocks noChangeArrowheads="1"/>
            </p:cNvSpPr>
            <p:nvPr/>
          </p:nvSpPr>
          <p:spPr bwMode="auto">
            <a:xfrm>
              <a:off x="2784" y="624"/>
              <a:ext cx="240" cy="9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15387" name="Line 27"/>
            <p:cNvSpPr>
              <a:spLocks noChangeShapeType="1"/>
            </p:cNvSpPr>
            <p:nvPr/>
          </p:nvSpPr>
          <p:spPr bwMode="auto">
            <a:xfrm flipH="1">
              <a:off x="2736" y="672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5389" name="Oval 29"/>
          <p:cNvSpPr>
            <a:spLocks noChangeArrowheads="1"/>
          </p:cNvSpPr>
          <p:nvPr/>
        </p:nvSpPr>
        <p:spPr bwMode="auto">
          <a:xfrm>
            <a:off x="6858000" y="2514600"/>
            <a:ext cx="3810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6248400" y="3240088"/>
            <a:ext cx="1247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>
                <a:latin typeface="Arial" charset="0"/>
              </a:rPr>
              <a:t>c    :  c1</a:t>
            </a: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655638" y="379413"/>
            <a:ext cx="1554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b="1">
                <a:latin typeface="Arial" charset="0"/>
              </a:rPr>
              <a:t>Analogije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predavanja\Ravnoteza mali\tablica boj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00" y="368300"/>
            <a:ext cx="6756400" cy="612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2" name="Picture 22" descr="D:\predavanja\Ravnoteza mali\tablica boj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57200"/>
            <a:ext cx="5129213" cy="6019800"/>
          </a:xfrm>
          <a:prstGeom prst="rect">
            <a:avLst/>
          </a:prstGeom>
          <a:noFill/>
        </p:spPr>
      </p:pic>
      <p:grpSp>
        <p:nvGrpSpPr>
          <p:cNvPr id="5143" name="Group 23"/>
          <p:cNvGrpSpPr>
            <a:grpSpLocks/>
          </p:cNvGrpSpPr>
          <p:nvPr/>
        </p:nvGrpSpPr>
        <p:grpSpPr bwMode="auto">
          <a:xfrm>
            <a:off x="2667000" y="381000"/>
            <a:ext cx="5410200" cy="6096000"/>
            <a:chOff x="1680" y="240"/>
            <a:chExt cx="3408" cy="3840"/>
          </a:xfrm>
        </p:grpSpPr>
        <p:sp>
          <p:nvSpPr>
            <p:cNvPr id="5144" name="Rectangle 24"/>
            <p:cNvSpPr>
              <a:spLocks noChangeArrowheads="1"/>
            </p:cNvSpPr>
            <p:nvPr/>
          </p:nvSpPr>
          <p:spPr bwMode="auto">
            <a:xfrm>
              <a:off x="3312" y="1392"/>
              <a:ext cx="576" cy="2688"/>
            </a:xfrm>
            <a:prstGeom prst="rect">
              <a:avLst/>
            </a:prstGeom>
            <a:solidFill>
              <a:srgbClr val="800080"/>
            </a:solidFill>
            <a:ln w="9525">
              <a:solidFill>
                <a:srgbClr val="8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45" name="Rectangle 25"/>
            <p:cNvSpPr>
              <a:spLocks noChangeArrowheads="1"/>
            </p:cNvSpPr>
            <p:nvPr/>
          </p:nvSpPr>
          <p:spPr bwMode="auto">
            <a:xfrm>
              <a:off x="4416" y="2448"/>
              <a:ext cx="528" cy="1632"/>
            </a:xfrm>
            <a:prstGeom prst="rect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3888" y="1920"/>
              <a:ext cx="528" cy="2160"/>
            </a:xfrm>
            <a:prstGeom prst="rect">
              <a:avLst/>
            </a:prstGeom>
            <a:solidFill>
              <a:srgbClr val="6666FF"/>
            </a:solidFill>
            <a:ln w="952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47" name="Rectangle 27"/>
            <p:cNvSpPr>
              <a:spLocks noChangeArrowheads="1"/>
            </p:cNvSpPr>
            <p:nvPr/>
          </p:nvSpPr>
          <p:spPr bwMode="auto">
            <a:xfrm>
              <a:off x="1680" y="288"/>
              <a:ext cx="1632" cy="37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  <p:sp>
          <p:nvSpPr>
            <p:cNvPr id="5148" name="Rectangle 28"/>
            <p:cNvSpPr>
              <a:spLocks noChangeArrowheads="1"/>
            </p:cNvSpPr>
            <p:nvPr/>
          </p:nvSpPr>
          <p:spPr bwMode="auto">
            <a:xfrm>
              <a:off x="2640" y="240"/>
              <a:ext cx="2448" cy="62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0" name="Picture 32" descr="D:\predavanja\Ravnoteza mali\tablica boj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60700" y="889000"/>
            <a:ext cx="3111500" cy="5080000"/>
          </a:xfrm>
          <a:prstGeom prst="rect">
            <a:avLst/>
          </a:prstGeom>
          <a:noFill/>
        </p:spPr>
      </p:pic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2590800" y="1752600"/>
            <a:ext cx="4267200" cy="4191000"/>
            <a:chOff x="1632" y="1104"/>
            <a:chExt cx="2688" cy="2640"/>
          </a:xfrm>
        </p:grpSpPr>
        <p:grpSp>
          <p:nvGrpSpPr>
            <p:cNvPr id="7194" name="Group 26"/>
            <p:cNvGrpSpPr>
              <a:grpSpLocks/>
            </p:cNvGrpSpPr>
            <p:nvPr/>
          </p:nvGrpSpPr>
          <p:grpSpPr bwMode="auto">
            <a:xfrm>
              <a:off x="1632" y="2688"/>
              <a:ext cx="2688" cy="1056"/>
              <a:chOff x="1632" y="1104"/>
              <a:chExt cx="2688" cy="1056"/>
            </a:xfrm>
          </p:grpSpPr>
          <p:sp>
            <p:nvSpPr>
              <p:cNvPr id="7191" name="Line 23"/>
              <p:cNvSpPr>
                <a:spLocks noChangeShapeType="1"/>
              </p:cNvSpPr>
              <p:nvPr/>
            </p:nvSpPr>
            <p:spPr bwMode="auto">
              <a:xfrm>
                <a:off x="1632" y="1632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92" name="Line 24"/>
              <p:cNvSpPr>
                <a:spLocks noChangeShapeType="1"/>
              </p:cNvSpPr>
              <p:nvPr/>
            </p:nvSpPr>
            <p:spPr bwMode="auto">
              <a:xfrm>
                <a:off x="1632" y="2160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93" name="Line 25"/>
              <p:cNvSpPr>
                <a:spLocks noChangeShapeType="1"/>
              </p:cNvSpPr>
              <p:nvPr/>
            </p:nvSpPr>
            <p:spPr bwMode="auto">
              <a:xfrm>
                <a:off x="1632" y="1104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grpSp>
          <p:nvGrpSpPr>
            <p:cNvPr id="7195" name="Group 27"/>
            <p:cNvGrpSpPr>
              <a:grpSpLocks/>
            </p:cNvGrpSpPr>
            <p:nvPr/>
          </p:nvGrpSpPr>
          <p:grpSpPr bwMode="auto">
            <a:xfrm>
              <a:off x="1632" y="1104"/>
              <a:ext cx="2688" cy="1056"/>
              <a:chOff x="1632" y="1104"/>
              <a:chExt cx="2688" cy="1056"/>
            </a:xfrm>
          </p:grpSpPr>
          <p:sp>
            <p:nvSpPr>
              <p:cNvPr id="7196" name="Line 28"/>
              <p:cNvSpPr>
                <a:spLocks noChangeShapeType="1"/>
              </p:cNvSpPr>
              <p:nvPr/>
            </p:nvSpPr>
            <p:spPr bwMode="auto">
              <a:xfrm>
                <a:off x="1632" y="1632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97" name="Line 29"/>
              <p:cNvSpPr>
                <a:spLocks noChangeShapeType="1"/>
              </p:cNvSpPr>
              <p:nvPr/>
            </p:nvSpPr>
            <p:spPr bwMode="auto">
              <a:xfrm>
                <a:off x="1632" y="2160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98" name="Line 30"/>
              <p:cNvSpPr>
                <a:spLocks noChangeShapeType="1"/>
              </p:cNvSpPr>
              <p:nvPr/>
            </p:nvSpPr>
            <p:spPr bwMode="auto">
              <a:xfrm>
                <a:off x="1632" y="1104"/>
                <a:ext cx="26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7696200" y="4445000"/>
            <a:ext cx="0" cy="9017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7696200" y="2563813"/>
            <a:ext cx="0" cy="17303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8203" name="Picture 11" descr="D:\predavanja\Ravnoteza mali\Paul Klee. Rastanak.uvecer2.19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4888" y="457200"/>
            <a:ext cx="4405312" cy="6172200"/>
          </a:xfrm>
          <a:prstGeom prst="rect">
            <a:avLst/>
          </a:prstGeom>
          <a:noFill/>
        </p:spPr>
      </p:pic>
      <p:pic>
        <p:nvPicPr>
          <p:cNvPr id="8204" name="Picture 12" descr="D:\predavanja\Ravnoteza mali\tablica boj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4375" y="685800"/>
            <a:ext cx="987425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228600"/>
            <a:ext cx="2438400" cy="609600"/>
          </a:xfrm>
        </p:spPr>
        <p:txBody>
          <a:bodyPr/>
          <a:lstStyle/>
          <a:p>
            <a:r>
              <a:rPr lang="hr-HR" sz="3000" b="1">
                <a:latin typeface="Arial" charset="0"/>
              </a:rPr>
              <a:t>Ravnoteža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90550" y="1292225"/>
            <a:ext cx="215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 b="1">
                <a:latin typeface="Arial" charset="0"/>
              </a:rPr>
              <a:t>Optička ravnoteža</a:t>
            </a:r>
          </a:p>
        </p:txBody>
      </p:sp>
      <p:sp>
        <p:nvSpPr>
          <p:cNvPr id="9226" name="Oval 10"/>
          <p:cNvSpPr>
            <a:spLocks noChangeArrowheads="1"/>
          </p:cNvSpPr>
          <p:nvPr/>
        </p:nvSpPr>
        <p:spPr bwMode="auto">
          <a:xfrm>
            <a:off x="2743200" y="2895600"/>
            <a:ext cx="1219200" cy="1143000"/>
          </a:xfrm>
          <a:prstGeom prst="ellipse">
            <a:avLst/>
          </a:prstGeom>
          <a:solidFill>
            <a:srgbClr val="6666FF"/>
          </a:solidFill>
          <a:ln w="9525">
            <a:solidFill>
              <a:srgbClr val="66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27" name="Oval 11"/>
          <p:cNvSpPr>
            <a:spLocks noChangeArrowheads="1"/>
          </p:cNvSpPr>
          <p:nvPr/>
        </p:nvSpPr>
        <p:spPr bwMode="auto">
          <a:xfrm>
            <a:off x="5257800" y="2895600"/>
            <a:ext cx="1219200" cy="1143000"/>
          </a:xfrm>
          <a:prstGeom prst="ellipse">
            <a:avLst/>
          </a:prstGeom>
          <a:solidFill>
            <a:srgbClr val="FF9933"/>
          </a:solidFill>
          <a:ln w="9525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9229" name="Freeform 13"/>
          <p:cNvSpPr>
            <a:spLocks/>
          </p:cNvSpPr>
          <p:nvPr/>
        </p:nvSpPr>
        <p:spPr bwMode="auto">
          <a:xfrm rot="-25746171">
            <a:off x="2673350" y="3279775"/>
            <a:ext cx="679450" cy="393700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0" name="Freeform 14"/>
          <p:cNvSpPr>
            <a:spLocks/>
          </p:cNvSpPr>
          <p:nvPr/>
        </p:nvSpPr>
        <p:spPr bwMode="auto">
          <a:xfrm rot="2311667">
            <a:off x="3124200" y="2971800"/>
            <a:ext cx="742950" cy="371475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1" name="Freeform 15"/>
          <p:cNvSpPr>
            <a:spLocks/>
          </p:cNvSpPr>
          <p:nvPr/>
        </p:nvSpPr>
        <p:spPr bwMode="auto">
          <a:xfrm rot="-32764504">
            <a:off x="3124200" y="3505200"/>
            <a:ext cx="827088" cy="331788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2" name="Freeform 16"/>
          <p:cNvSpPr>
            <a:spLocks/>
          </p:cNvSpPr>
          <p:nvPr/>
        </p:nvSpPr>
        <p:spPr bwMode="auto">
          <a:xfrm rot="-12377905">
            <a:off x="5257800" y="3857625"/>
            <a:ext cx="1155700" cy="409575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3" name="Freeform 17"/>
          <p:cNvSpPr>
            <a:spLocks/>
          </p:cNvSpPr>
          <p:nvPr/>
        </p:nvSpPr>
        <p:spPr bwMode="auto">
          <a:xfrm rot="-29079353">
            <a:off x="4656138" y="3268662"/>
            <a:ext cx="1155700" cy="409575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4" name="Freeform 18"/>
          <p:cNvSpPr>
            <a:spLocks/>
          </p:cNvSpPr>
          <p:nvPr/>
        </p:nvSpPr>
        <p:spPr bwMode="auto">
          <a:xfrm>
            <a:off x="5562600" y="2762250"/>
            <a:ext cx="1155700" cy="409575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5" name="Freeform 19"/>
          <p:cNvSpPr>
            <a:spLocks/>
          </p:cNvSpPr>
          <p:nvPr/>
        </p:nvSpPr>
        <p:spPr bwMode="auto">
          <a:xfrm rot="-17879522">
            <a:off x="5846763" y="3268662"/>
            <a:ext cx="1155700" cy="409575"/>
          </a:xfrm>
          <a:custGeom>
            <a:avLst/>
            <a:gdLst/>
            <a:ahLst/>
            <a:cxnLst>
              <a:cxn ang="0">
                <a:pos x="0" y="119"/>
              </a:cxn>
              <a:cxn ang="0">
                <a:pos x="211" y="12"/>
              </a:cxn>
              <a:cxn ang="0">
                <a:pos x="446" y="0"/>
              </a:cxn>
              <a:cxn ang="0">
                <a:pos x="622" y="70"/>
              </a:cxn>
              <a:cxn ang="0">
                <a:pos x="728" y="258"/>
              </a:cxn>
            </a:cxnLst>
            <a:rect l="0" t="0" r="r" b="b"/>
            <a:pathLst>
              <a:path w="728" h="258">
                <a:moveTo>
                  <a:pt x="0" y="119"/>
                </a:moveTo>
                <a:lnTo>
                  <a:pt x="211" y="12"/>
                </a:lnTo>
                <a:lnTo>
                  <a:pt x="446" y="0"/>
                </a:lnTo>
                <a:lnTo>
                  <a:pt x="622" y="70"/>
                </a:lnTo>
                <a:lnTo>
                  <a:pt x="728" y="258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2590800" y="4586288"/>
            <a:ext cx="1403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uvijanje,</a:t>
            </a:r>
          </a:p>
          <a:p>
            <a:r>
              <a:rPr lang="hr-HR" sz="1800">
                <a:latin typeface="Arial" charset="0"/>
              </a:rPr>
              <a:t>sakupljanje,</a:t>
            </a:r>
          </a:p>
          <a:p>
            <a:r>
              <a:rPr lang="hr-HR" sz="1800">
                <a:latin typeface="Arial" charset="0"/>
              </a:rPr>
              <a:t>udaljavanje,</a:t>
            </a:r>
          </a:p>
          <a:p>
            <a:r>
              <a:rPr lang="hr-HR" sz="1800">
                <a:latin typeface="Arial" charset="0"/>
              </a:rPr>
              <a:t>lakše</a:t>
            </a: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5378450" y="4586288"/>
            <a:ext cx="1517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razvijanje,</a:t>
            </a:r>
          </a:p>
          <a:p>
            <a:r>
              <a:rPr lang="hr-HR" sz="1800">
                <a:latin typeface="Arial" charset="0"/>
              </a:rPr>
              <a:t>širenje,</a:t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</a:rPr>
              <a:t>približavanje,</a:t>
            </a:r>
          </a:p>
          <a:p>
            <a:r>
              <a:rPr lang="hr-HR" sz="1800">
                <a:latin typeface="Arial" charset="0"/>
              </a:rPr>
              <a:t>teže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7200900" y="3124200"/>
            <a:ext cx="14414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Tople boje,</a:t>
            </a:r>
          </a:p>
          <a:p>
            <a:r>
              <a:rPr lang="hr-HR" sz="1800">
                <a:latin typeface="Arial" charset="0"/>
              </a:rPr>
              <a:t>svijetle boje,</a:t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</a:rPr>
              <a:t>čiste boje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93700" y="3124200"/>
            <a:ext cx="1898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Hladne boje,</a:t>
            </a:r>
          </a:p>
          <a:p>
            <a:r>
              <a:rPr lang="hr-HR" sz="1800">
                <a:latin typeface="Arial" charset="0"/>
              </a:rPr>
              <a:t>tamne boje,</a:t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</a:rPr>
              <a:t>degradirane boje</a:t>
            </a:r>
          </a:p>
          <a:p>
            <a:endParaRPr lang="hr-HR" sz="1800">
              <a:latin typeface="Arial" charset="0"/>
            </a:endParaRPr>
          </a:p>
        </p:txBody>
      </p:sp>
      <p:pic>
        <p:nvPicPr>
          <p:cNvPr id="9242" name="Picture 26" descr="D:\predavanja\Ravnoteza mali\tablica boja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155700"/>
            <a:ext cx="2514600" cy="44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272213" y="6172200"/>
            <a:ext cx="21859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200">
                <a:latin typeface="Arial" charset="0"/>
              </a:rPr>
              <a:t>Georges Braque: </a:t>
            </a:r>
            <a:r>
              <a:rPr lang="hr-HR" sz="1200" i="1">
                <a:latin typeface="Arial" charset="0"/>
              </a:rPr>
              <a:t>Biljar</a:t>
            </a:r>
            <a:r>
              <a:rPr lang="hr-HR" sz="1200">
                <a:latin typeface="Arial" charset="0"/>
              </a:rPr>
              <a:t>, 1944.</a:t>
            </a:r>
          </a:p>
        </p:txBody>
      </p:sp>
      <p:pic>
        <p:nvPicPr>
          <p:cNvPr id="22534" name="Picture 6" descr="D:\predavanja\Ravnoteza mali\Georges Braque. Biljar. 19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600075"/>
            <a:ext cx="7391400" cy="5495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81000" y="304800"/>
            <a:ext cx="41211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hr-HR" sz="1800" b="1">
                <a:latin typeface="Arial" charset="0"/>
              </a:rPr>
              <a:t>Nastavna jedinica:</a:t>
            </a:r>
          </a:p>
          <a:p>
            <a:pPr algn="l"/>
            <a:r>
              <a:rPr lang="hr-HR" sz="1800">
                <a:latin typeface="Arial" charset="0"/>
              </a:rPr>
              <a:t>motiv: vizualni, </a:t>
            </a:r>
            <a:r>
              <a:rPr lang="hr-HR" sz="1800">
                <a:solidFill>
                  <a:srgbClr val="800000"/>
                </a:solidFill>
                <a:latin typeface="Arial" charset="0"/>
              </a:rPr>
              <a:t>zlatna ribica</a:t>
            </a:r>
          </a:p>
          <a:p>
            <a:pPr algn="l"/>
            <a:r>
              <a:rPr lang="hr-HR" sz="1800">
                <a:latin typeface="Arial" charset="0"/>
              </a:rPr>
              <a:t>likovni problem: </a:t>
            </a:r>
            <a:r>
              <a:rPr lang="hr-HR" sz="1800">
                <a:solidFill>
                  <a:srgbClr val="800000"/>
                </a:solidFill>
                <a:latin typeface="Arial" charset="0"/>
              </a:rPr>
              <a:t>optička ravnoteža boja</a:t>
            </a:r>
          </a:p>
          <a:p>
            <a:pPr algn="l"/>
            <a:r>
              <a:rPr lang="hr-HR" sz="1800">
                <a:latin typeface="Arial" charset="0"/>
              </a:rPr>
              <a:t>likovno područje: </a:t>
            </a:r>
            <a:r>
              <a:rPr lang="hr-HR" sz="1800">
                <a:solidFill>
                  <a:srgbClr val="800000"/>
                </a:solidFill>
                <a:latin typeface="Arial" charset="0"/>
              </a:rPr>
              <a:t>slikanje</a:t>
            </a:r>
          </a:p>
          <a:p>
            <a:pPr algn="l"/>
            <a:r>
              <a:rPr lang="hr-HR" sz="1800">
                <a:latin typeface="Arial" charset="0"/>
              </a:rPr>
              <a:t>likovna tehnika: </a:t>
            </a:r>
            <a:r>
              <a:rPr lang="hr-HR" sz="1800">
                <a:solidFill>
                  <a:srgbClr val="800000"/>
                </a:solidFill>
                <a:latin typeface="Arial" charset="0"/>
              </a:rPr>
              <a:t>tempere</a:t>
            </a:r>
          </a:p>
        </p:txBody>
      </p:sp>
      <p:pic>
        <p:nvPicPr>
          <p:cNvPr id="19464" name="Picture 8" descr="D:\predavanja\Ravnoteza mali\4. razred. opik rib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657600"/>
            <a:ext cx="3733800" cy="2809875"/>
          </a:xfrm>
          <a:prstGeom prst="rect">
            <a:avLst/>
          </a:prstGeom>
          <a:noFill/>
        </p:spPr>
      </p:pic>
      <p:pic>
        <p:nvPicPr>
          <p:cNvPr id="19465" name="Picture 9" descr="D:\predavanja\Ravnoteza mali\4. razred. opik rib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85763"/>
            <a:ext cx="3886200" cy="2814637"/>
          </a:xfrm>
          <a:prstGeom prst="rect">
            <a:avLst/>
          </a:prstGeom>
          <a:noFill/>
        </p:spPr>
      </p:pic>
      <p:pic>
        <p:nvPicPr>
          <p:cNvPr id="19466" name="Picture 10" descr="D:\predavanja\Ravnoteza mali\4. razred. opik rib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3657600"/>
            <a:ext cx="3886200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r-H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1295</TotalTime>
  <Words>346</Words>
  <Application>Microsoft PowerPoint</Application>
  <PresentationFormat>On-screen Show (4:3)</PresentationFormat>
  <Paragraphs>130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Times New Roman</vt:lpstr>
      <vt:lpstr>Arial</vt:lpstr>
      <vt:lpstr>Default Design</vt:lpstr>
      <vt:lpstr>Slide 1</vt:lpstr>
      <vt:lpstr>Slide 2</vt:lpstr>
      <vt:lpstr>Slide 3</vt:lpstr>
      <vt:lpstr>Slide 4</vt:lpstr>
      <vt:lpstr>Slide 5</vt:lpstr>
      <vt:lpstr>Slide 6</vt:lpstr>
      <vt:lpstr>Ravnoteža</vt:lpstr>
      <vt:lpstr>Slide 8</vt:lpstr>
      <vt:lpstr>Slide 9</vt:lpstr>
      <vt:lpstr>Slide 10</vt:lpstr>
      <vt:lpstr>Slide 11</vt:lpstr>
      <vt:lpstr>Omjer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Razmjer ili proporcija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</dc:creator>
  <cp:lastModifiedBy>Stojic</cp:lastModifiedBy>
  <cp:revision>174</cp:revision>
  <dcterms:created xsi:type="dcterms:W3CDTF">2002-12-28T17:04:16Z</dcterms:created>
  <dcterms:modified xsi:type="dcterms:W3CDTF">2009-02-16T19:37:29Z</dcterms:modified>
</cp:coreProperties>
</file>