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7" r:id="rId2"/>
    <p:sldId id="256" r:id="rId3"/>
    <p:sldId id="263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altLang="sr-Latn-R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r-HR" altLang="sr-Latn-R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F7F6D1-ED9A-401C-B836-624833FBD24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9DB9-17B3-432F-93A5-2B296AF2B23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6530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181A5-E5C1-4FD6-8DB6-B1F3C16A4F1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275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3A93A-D504-4A1D-BE8A-2AC34D89B4B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3710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00EFB-2539-4E02-8ADC-DD134B42EBF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2099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32994-7DEC-4959-B340-D32CC5679AE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6045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DD045-3BE4-48BE-BDAC-9ACC863FB69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5474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2237B-582D-4455-BBFD-A3BBD2E247A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1960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D4388-27E8-4114-B2FF-BE0B69F3CBE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0013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17D42-91F9-44CD-9E48-6187B290C9E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9446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767A7-9825-4280-937F-1E2A3CE5AC4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8889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text styles</a:t>
            </a:r>
          </a:p>
          <a:p>
            <a:pPr lvl="1"/>
            <a:r>
              <a:rPr lang="hr-HR" altLang="sr-Latn-RS" smtClean="0"/>
              <a:t>Second level</a:t>
            </a:r>
          </a:p>
          <a:p>
            <a:pPr lvl="2"/>
            <a:r>
              <a:rPr lang="hr-HR" altLang="sr-Latn-RS" smtClean="0"/>
              <a:t>Third level</a:t>
            </a:r>
          </a:p>
          <a:p>
            <a:pPr lvl="3"/>
            <a:r>
              <a:rPr lang="hr-HR" altLang="sr-Latn-RS" smtClean="0"/>
              <a:t>Fourth level</a:t>
            </a:r>
          </a:p>
          <a:p>
            <a:pPr lvl="4"/>
            <a:r>
              <a:rPr lang="hr-HR" altLang="sr-Latn-R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hr-HR" altLang="sr-Latn-R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hr-HR" altLang="sr-Latn-R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277D907-842E-4E18-B230-BEBDBB632AB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684213" y="692150"/>
            <a:ext cx="4752975" cy="67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aettenschweiler"/>
              </a:rPr>
              <a:t>NACIONALNI PARK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1116013" y="1773238"/>
            <a:ext cx="6335712" cy="1392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 L I T V I Č K A</a:t>
            </a:r>
            <a:endParaRPr lang="hr-HR" sz="4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2339975" y="3644900"/>
            <a:ext cx="388778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J E Z E R A</a:t>
            </a:r>
            <a:endParaRPr lang="hr-HR" sz="44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331913" y="5229225"/>
            <a:ext cx="61912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SLAPOVI, PRŠTAVCI, KASKADE, </a:t>
            </a:r>
            <a:r>
              <a:rPr lang="hr-HR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BUKOVI, </a:t>
            </a:r>
            <a:r>
              <a:rPr lang="hr-HR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ŠPILJE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36" grpId="0" animBg="1"/>
      <p:bldP spid="184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504031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76600" y="257175"/>
            <a:ext cx="2003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SLAPOVI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64163" y="1209675"/>
            <a:ext cx="38131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VELIKI SLAP</a:t>
            </a:r>
          </a:p>
          <a:p>
            <a:endParaRPr lang="hr-HR" altLang="sr-Latn-RS" sz="24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hr-HR" altLang="sr-Latn-RS" sz="2400">
                <a:solidFill>
                  <a:schemeClr val="tx2"/>
                </a:solidFill>
                <a:effectLst/>
              </a:rPr>
              <a:t>Napuštajući svoj kanjon </a:t>
            </a:r>
          </a:p>
          <a:p>
            <a:r>
              <a:rPr lang="hr-HR" altLang="sr-Latn-RS" sz="2400">
                <a:solidFill>
                  <a:schemeClr val="tx2"/>
                </a:solidFill>
                <a:effectLst/>
              </a:rPr>
              <a:t>preko plitvičke visoravni, </a:t>
            </a:r>
          </a:p>
          <a:p>
            <a:r>
              <a:rPr lang="hr-HR" altLang="sr-Latn-RS" sz="2400">
                <a:solidFill>
                  <a:schemeClr val="tx2"/>
                </a:solidFill>
                <a:effectLst/>
              </a:rPr>
              <a:t>ruši se potok </a:t>
            </a:r>
            <a:r>
              <a:rPr lang="hr-HR" altLang="sr-Latn-RS" sz="2400">
                <a:solidFill>
                  <a:schemeClr val="folHlink"/>
                </a:solidFill>
                <a:effectLst/>
              </a:rPr>
              <a:t>Plitvica</a:t>
            </a:r>
            <a:r>
              <a:rPr lang="hr-HR" altLang="sr-Latn-RS" sz="2400">
                <a:solidFill>
                  <a:schemeClr val="tx2"/>
                </a:solidFill>
                <a:effectLst/>
              </a:rPr>
              <a:t> 78 m </a:t>
            </a:r>
          </a:p>
          <a:p>
            <a:r>
              <a:rPr lang="hr-HR" altLang="sr-Latn-RS" sz="2400">
                <a:solidFill>
                  <a:schemeClr val="tx2"/>
                </a:solidFill>
                <a:effectLst/>
              </a:rPr>
              <a:t>visokim slapom u </a:t>
            </a:r>
          </a:p>
          <a:p>
            <a:r>
              <a:rPr lang="hr-HR" altLang="sr-Latn-RS" sz="2400">
                <a:solidFill>
                  <a:schemeClr val="tx2"/>
                </a:solidFill>
                <a:effectLst/>
              </a:rPr>
              <a:t>donjojezerski kanjon i </a:t>
            </a:r>
          </a:p>
          <a:p>
            <a:r>
              <a:rPr lang="hr-HR" altLang="sr-Latn-RS" sz="2400">
                <a:solidFill>
                  <a:schemeClr val="tx2"/>
                </a:solidFill>
                <a:effectLst/>
              </a:rPr>
              <a:t>spajajući se s vodama </a:t>
            </a:r>
          </a:p>
          <a:p>
            <a:r>
              <a:rPr lang="hr-HR" altLang="sr-Latn-RS" sz="2400">
                <a:solidFill>
                  <a:schemeClr val="tx2"/>
                </a:solidFill>
                <a:effectLst/>
              </a:rPr>
              <a:t>Novaković broda u </a:t>
            </a:r>
          </a:p>
          <a:p>
            <a:r>
              <a:rPr lang="hr-HR" altLang="sr-Latn-RS" sz="2400">
                <a:solidFill>
                  <a:schemeClr val="tx2"/>
                </a:solidFill>
                <a:effectLst/>
              </a:rPr>
              <a:t>Sastavke, </a:t>
            </a:r>
          </a:p>
          <a:p>
            <a:r>
              <a:rPr lang="hr-HR" altLang="sr-Latn-RS" sz="2400">
                <a:solidFill>
                  <a:schemeClr val="tx2"/>
                </a:solidFill>
                <a:effectLst/>
              </a:rPr>
              <a:t>rađa rijeku </a:t>
            </a:r>
            <a:r>
              <a:rPr lang="hr-HR" altLang="sr-Latn-RS" sz="2400">
                <a:solidFill>
                  <a:schemeClr val="folHlink"/>
                </a:solidFill>
                <a:effectLst/>
              </a:rPr>
              <a:t>Koranu</a:t>
            </a:r>
            <a:r>
              <a:rPr lang="hr-HR" altLang="sr-Latn-RS" sz="2400">
                <a:solidFill>
                  <a:schemeClr val="tx2"/>
                </a:solidFill>
                <a:effectLst/>
              </a:rPr>
              <a:t>. </a:t>
            </a:r>
            <a:br>
              <a:rPr lang="hr-HR" altLang="sr-Latn-RS" sz="2400">
                <a:solidFill>
                  <a:schemeClr val="tx2"/>
                </a:solidFill>
                <a:effectLst/>
              </a:rPr>
            </a:br>
            <a:r>
              <a:rPr lang="hr-HR" altLang="sr-Latn-RS" sz="2400">
                <a:solidFill>
                  <a:schemeClr val="tx2"/>
                </a:solidFill>
                <a:effectLst/>
              </a:rPr>
              <a:t/>
            </a:r>
            <a:br>
              <a:rPr lang="hr-HR" altLang="sr-Latn-RS" sz="2400">
                <a:solidFill>
                  <a:schemeClr val="tx2"/>
                </a:solidFill>
                <a:effectLst/>
              </a:rPr>
            </a:br>
            <a:endParaRPr lang="hr-HR" altLang="sr-Latn-RS" sz="2400">
              <a:solidFill>
                <a:schemeClr val="tx2"/>
              </a:solidFill>
              <a:effectLst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50419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504190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57150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2084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LABUDOVAC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2250"/>
            <a:ext cx="5715000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68313" y="115888"/>
            <a:ext cx="2843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VRANJAČKI SLAP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5715000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55650" y="620713"/>
            <a:ext cx="379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SLAP MALA PLJUSKARA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052513"/>
            <a:ext cx="5715000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042988" y="981075"/>
            <a:ext cx="54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SLAPIŠTE POD MILINIM JEZEROM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412875"/>
            <a:ext cx="5715000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476375" y="1412875"/>
            <a:ext cx="545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SLAPIŠTE NAD MILINIM JEZEROM</a:t>
            </a:r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44675"/>
            <a:ext cx="57150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763713" y="1773238"/>
            <a:ext cx="334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SLAP IZ CIGANOVCA</a:t>
            </a:r>
          </a:p>
        </p:txBody>
      </p:sp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2205038"/>
            <a:ext cx="5715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119313" y="2205038"/>
            <a:ext cx="331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SLAP IZ BATINOVCA</a:t>
            </a:r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565400"/>
            <a:ext cx="57150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4140200" y="2565400"/>
            <a:ext cx="393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SLAPOVI MILKE TRNINE</a:t>
            </a:r>
          </a:p>
        </p:txBody>
      </p:sp>
      <p:pic>
        <p:nvPicPr>
          <p:cNvPr id="24597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3"/>
          <a:stretch>
            <a:fillRect/>
          </a:stretch>
        </p:blipFill>
        <p:spPr bwMode="auto">
          <a:xfrm>
            <a:off x="2700338" y="2924175"/>
            <a:ext cx="57150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018088" y="2997200"/>
            <a:ext cx="329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MILANOVAČKI SLAP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6804025" y="5373688"/>
            <a:ext cx="142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400">
                <a:effectLst/>
              </a:rPr>
              <a:t>...ima još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7164388" y="5734050"/>
            <a:ext cx="76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5400">
                <a:solidFill>
                  <a:srgbClr val="C80000"/>
                </a:solidFill>
                <a:effectLst/>
                <a:sym typeface="Wingdings" pitchFamily="2" charset="2"/>
              </a:rPr>
              <a:t></a:t>
            </a:r>
            <a:endParaRPr lang="hr-HR" altLang="sr-Latn-RS" sz="5400">
              <a:solidFill>
                <a:srgbClr val="C8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1" grpId="0"/>
      <p:bldP spid="24583" grpId="0"/>
      <p:bldP spid="24585" grpId="0"/>
      <p:bldP spid="24587" grpId="0"/>
      <p:bldP spid="24589" grpId="0"/>
      <p:bldP spid="24591" grpId="0"/>
      <p:bldP spid="24595" grpId="0"/>
      <p:bldP spid="24598" grpId="0"/>
      <p:bldP spid="24599" grpId="0"/>
      <p:bldP spid="246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89138"/>
            <a:ext cx="57150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814763" y="5492750"/>
            <a:ext cx="270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400" b="1">
                <a:solidFill>
                  <a:srgbClr val="C8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MALI PRŠTAVAC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3162300" y="171450"/>
            <a:ext cx="2392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PRŠTAVCI </a:t>
            </a:r>
          </a:p>
          <a:p>
            <a:endParaRPr lang="hr-HR" altLang="sr-Latn-RS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592138" y="704850"/>
            <a:ext cx="7329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Od jezera Galovac gotovo sve slapove možemo zvati </a:t>
            </a:r>
          </a:p>
          <a:p>
            <a:r>
              <a:rPr lang="hr-HR" altLang="sr-Latn-R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prštavci. Naziv prštavac nose dva slapa.</a:t>
            </a:r>
          </a:p>
        </p:txBody>
      </p:sp>
      <p:pic>
        <p:nvPicPr>
          <p:cNvPr id="20509" name="Picture 29" descr="P5130022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7016750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1187450" y="2179638"/>
            <a:ext cx="2976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400" b="1">
                <a:solidFill>
                  <a:srgbClr val="C8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VELIKI PRŠTAVAC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506" grpId="1"/>
      <p:bldP spid="20507" grpId="0"/>
      <p:bldP spid="205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5715000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5715000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255963" y="617538"/>
            <a:ext cx="2120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KASKADE</a:t>
            </a:r>
          </a:p>
        </p:txBody>
      </p:sp>
      <p:pic>
        <p:nvPicPr>
          <p:cNvPr id="21513" name="Picture 9" descr="P10101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1700213"/>
            <a:ext cx="5832475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5861050" cy="41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7" name="Picture 13" descr="PA09007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5861050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PA0900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5903912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PLITVICE (9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981075"/>
            <a:ext cx="4392613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879475" y="458788"/>
            <a:ext cx="1046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BUK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92138" y="1281113"/>
            <a:ext cx="3197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Buk je ime za slap koji</a:t>
            </a:r>
          </a:p>
          <a:p>
            <a:r>
              <a:rPr lang="hr-HR" altLang="sr-Latn-R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stvara veliku buku.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500563" y="1093788"/>
            <a:ext cx="27352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altLang="sr-Latn-R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GALOVAČKI BUK</a:t>
            </a:r>
          </a:p>
        </p:txBody>
      </p:sp>
      <p:pic>
        <p:nvPicPr>
          <p:cNvPr id="22546" name="Picture 18" descr="PA090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81075"/>
            <a:ext cx="4537075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7429500" y="1341438"/>
            <a:ext cx="83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BUK</a:t>
            </a:r>
          </a:p>
        </p:txBody>
      </p:sp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36734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323850" y="2492375"/>
            <a:ext cx="2022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Što je to???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342900" y="5157788"/>
            <a:ext cx="35226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Koš – stavljao se pod</a:t>
            </a:r>
          </a:p>
          <a:p>
            <a:r>
              <a:rPr lang="hr-HR" altLang="sr-Latn-R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buk i služio poput </a:t>
            </a:r>
          </a:p>
          <a:p>
            <a:r>
              <a:rPr lang="hr-HR" altLang="sr-Latn-R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perilice </a:t>
            </a:r>
            <a:r>
              <a:rPr lang="hr-HR" altLang="sr-Latn-RS" sz="28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</a:t>
            </a:r>
            <a:endParaRPr lang="hr-HR" altLang="sr-Latn-R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/>
      <p:bldP spid="22541" grpId="0"/>
      <p:bldP spid="22547" grpId="0"/>
      <p:bldP spid="225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96975"/>
            <a:ext cx="57150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908175" y="1341438"/>
            <a:ext cx="438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KALUĐEROVA GORNJA PEĆINA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96975"/>
            <a:ext cx="57150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763713" y="1268413"/>
            <a:ext cx="420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400">
                <a:solidFill>
                  <a:srgbClr val="C8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KALUĐEROVA DONJA PEĆINA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96975"/>
            <a:ext cx="57150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635375" y="1268413"/>
            <a:ext cx="330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PEĆINA MILKE TRNINE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700338" y="401638"/>
            <a:ext cx="3629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ŠPILJE (PEĆINE)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76238" y="5476875"/>
            <a:ext cx="82089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Ove tri su najpoznatije, a ima ih još puno, znanih i </a:t>
            </a:r>
          </a:p>
          <a:p>
            <a:r>
              <a:rPr lang="hr-HR" altLang="sr-Latn-R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neznanih. Prirodno su sklonište medvjedu i vuku.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  <p:bldP spid="23563" grpId="0"/>
      <p:bldP spid="235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47675" y="827088"/>
            <a:ext cx="48529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>
                <a:effectLst>
                  <a:outerShdw blurRad="38100" dist="38100" dir="2700000" algn="tl">
                    <a:srgbClr val="000000"/>
                  </a:outerShdw>
                </a:effectLst>
              </a:rPr>
              <a:t>Prezentaciju izradila:</a:t>
            </a:r>
          </a:p>
          <a:p>
            <a:r>
              <a:rPr lang="hr-HR" altLang="sr-Latn-RS">
                <a:effectLst>
                  <a:outerShdw blurRad="38100" dist="38100" dir="2700000" algn="tl">
                    <a:srgbClr val="000000"/>
                  </a:outerShdw>
                </a:effectLst>
              </a:rPr>
              <a:t>Višnjica Šestak</a:t>
            </a:r>
          </a:p>
          <a:p>
            <a:r>
              <a:rPr lang="hr-HR" altLang="sr-Latn-RS">
                <a:effectLst>
                  <a:outerShdw blurRad="38100" dist="38100" dir="2700000" algn="tl">
                    <a:srgbClr val="000000"/>
                  </a:outerShdw>
                </a:effectLst>
              </a:rPr>
              <a:t>OŠ “prof. Blaž Mađer” Novigrad Podravski</a:t>
            </a:r>
          </a:p>
          <a:p>
            <a:r>
              <a:rPr lang="hr-HR" altLang="sr-Latn-RS">
                <a:effectLst>
                  <a:outerShdw blurRad="38100" dist="38100" dir="2700000" algn="tl">
                    <a:srgbClr val="000000"/>
                  </a:outerShdw>
                </a:effectLst>
              </a:rPr>
              <a:t>PRO Plavšinac</a:t>
            </a:r>
          </a:p>
          <a:p>
            <a:r>
              <a:rPr lang="hr-HR" altLang="sr-Latn-RS">
                <a:effectLst>
                  <a:outerShdw blurRad="38100" dist="38100" dir="2700000" algn="tl">
                    <a:srgbClr val="000000"/>
                  </a:outerShdw>
                </a:effectLst>
              </a:rPr>
              <a:t>4. svibnja 2008.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19113" y="2771775"/>
            <a:ext cx="548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>
                <a:effectLst>
                  <a:outerShdw blurRad="38100" dist="38100" dir="2700000" algn="tl">
                    <a:srgbClr val="000000"/>
                  </a:outerShdw>
                </a:effectLst>
              </a:rPr>
              <a:t>Hvala</a:t>
            </a:r>
            <a:r>
              <a:rPr lang="hr-HR" altLang="sr-Latn-RS">
                <a:solidFill>
                  <a:srgbClr val="C8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kristinki6</a:t>
            </a:r>
            <a:r>
              <a:rPr lang="hr-HR" altLang="sr-Latn-RS">
                <a:effectLst>
                  <a:outerShdw blurRad="38100" dist="38100" dir="2700000" algn="tl">
                    <a:srgbClr val="000000"/>
                  </a:outerShdw>
                </a:effectLst>
              </a:rPr>
              <a:t> na ustupljenim fotografijama </a:t>
            </a:r>
            <a:r>
              <a:rPr lang="hr-HR" altLang="sr-Latn-RS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</a:t>
            </a:r>
            <a:endParaRPr lang="hr-HR" altLang="sr-Latn-R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altLang="sr-Latn-R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altLang="sr-Latn-R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261</TotalTime>
  <Words>203</Words>
  <Application>Microsoft Office PowerPoint</Application>
  <PresentationFormat>Prikaz na zaslonu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Textured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Višnja</cp:lastModifiedBy>
  <cp:revision>9</cp:revision>
  <dcterms:created xsi:type="dcterms:W3CDTF">2008-05-03T23:25:38Z</dcterms:created>
  <dcterms:modified xsi:type="dcterms:W3CDTF">2015-04-06T18:40:04Z</dcterms:modified>
</cp:coreProperties>
</file>