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57" r:id="rId4"/>
    <p:sldId id="272" r:id="rId5"/>
    <p:sldId id="306" r:id="rId6"/>
    <p:sldId id="271" r:id="rId7"/>
    <p:sldId id="269" r:id="rId8"/>
    <p:sldId id="323" r:id="rId9"/>
    <p:sldId id="316" r:id="rId10"/>
    <p:sldId id="313" r:id="rId11"/>
    <p:sldId id="276" r:id="rId12"/>
    <p:sldId id="295" r:id="rId13"/>
    <p:sldId id="297" r:id="rId14"/>
    <p:sldId id="301" r:id="rId15"/>
    <p:sldId id="300" r:id="rId16"/>
    <p:sldId id="303" r:id="rId17"/>
    <p:sldId id="298" r:id="rId18"/>
    <p:sldId id="302" r:id="rId19"/>
    <p:sldId id="299" r:id="rId20"/>
    <p:sldId id="284" r:id="rId21"/>
    <p:sldId id="280" r:id="rId22"/>
    <p:sldId id="324" r:id="rId23"/>
    <p:sldId id="310" r:id="rId24"/>
    <p:sldId id="307" r:id="rId25"/>
    <p:sldId id="308" r:id="rId26"/>
    <p:sldId id="317" r:id="rId27"/>
    <p:sldId id="291" r:id="rId28"/>
    <p:sldId id="311" r:id="rId29"/>
    <p:sldId id="318" r:id="rId30"/>
    <p:sldId id="320" r:id="rId31"/>
    <p:sldId id="319" r:id="rId32"/>
    <p:sldId id="312" r:id="rId33"/>
    <p:sldId id="321" r:id="rId34"/>
    <p:sldId id="322" r:id="rId3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 trokut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učno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Prostoručno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8" name="Prostoručno 19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Prostoručno 1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625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mtClean="0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pic>
          <p:nvPicPr>
            <p:cNvPr id="10" name="Ravni poveznik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83" y="4868544"/>
              <a:ext cx="9162879" cy="868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13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4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5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104BB4-DBC5-4BC9-9A4A-AFB49414A3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8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77E2-643B-4268-89B6-93BF077DE9C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923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6CD5-42CC-46F8-95D9-0FE010D3B7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25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C56F-FB16-4768-9571-EB5A751E54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15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Š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160FAC-BF92-4CE8-9F7B-F1BA7BD216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752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532C54-84E5-4E73-A9D6-C193FE419A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86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A6DE8B-121D-4ABD-BF70-4006F7CA5E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061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B6F1DA-59D0-4CDB-8C33-380F30BB39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2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F49F-97A7-4BF3-8C39-2546B0B8AC8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84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5CEFEB-E0D4-438E-898F-C163587C67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566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Prostoručno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" name="Pravokutni trokut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Š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2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3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FFBB52-B57C-442B-BD8D-28DAE0D3C64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84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Prostoručno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AEAF97-6DB9-4BD3-840A-DF4F517403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3" r:id="rId2"/>
    <p:sldLayoutId id="2147484098" r:id="rId3"/>
    <p:sldLayoutId id="2147484099" r:id="rId4"/>
    <p:sldLayoutId id="2147484100" r:id="rId5"/>
    <p:sldLayoutId id="2147484101" r:id="rId6"/>
    <p:sldLayoutId id="2147484094" r:id="rId7"/>
    <p:sldLayoutId id="2147484102" r:id="rId8"/>
    <p:sldLayoutId id="2147484103" r:id="rId9"/>
    <p:sldLayoutId id="2147484095" r:id="rId10"/>
    <p:sldLayoutId id="214748409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Rectangle 4"/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69925"/>
            <a:ext cx="10045700" cy="44815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zervirano mjesto sadržaja 5" descr="hr)s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143000"/>
            <a:ext cx="1628775" cy="2057400"/>
          </a:xfrm>
        </p:spPr>
      </p:pic>
      <p:pic>
        <p:nvPicPr>
          <p:cNvPr id="18435" name="Naslov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18436" name="Slika 6" descr="hr-s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286000"/>
            <a:ext cx="60721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adržaja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221287"/>
          </a:xfrm>
        </p:spPr>
        <p:txBody>
          <a:bodyPr/>
          <a:lstStyle/>
          <a:p>
            <a:pPr eaLnBrk="1" hangingPunct="1"/>
            <a:endParaRPr lang="hr-HR" altLang="sr-Latn-RS" b="1" smtClean="0"/>
          </a:p>
          <a:p>
            <a:pPr eaLnBrk="1" hangingPunct="1"/>
            <a:r>
              <a:rPr lang="hr-HR" altLang="sr-Latn-RS" b="1" smtClean="0"/>
              <a:t>PRIMORJE</a:t>
            </a:r>
            <a:r>
              <a:rPr lang="hr-HR" altLang="sr-Latn-RS" smtClean="0"/>
              <a:t>- prostor uz obalu Jadranskog mora od općine  Marine  pa  do  općine   Gradac.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smtClean="0"/>
          </a:p>
        </p:txBody>
      </p:sp>
      <p:pic>
        <p:nvPicPr>
          <p:cNvPr id="19459" name="Naslov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88913"/>
            <a:ext cx="9169400" cy="890587"/>
          </a:xfrm>
        </p:spPr>
      </p:pic>
      <p:pic>
        <p:nvPicPr>
          <p:cNvPr id="19460" name="Slika 7" descr="splitsko-dalmatinsk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500313"/>
            <a:ext cx="64293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hr-HR" altLang="sr-Latn-RS" b="1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b="1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b="1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b="1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b="1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b="1" smtClean="0"/>
          </a:p>
          <a:p>
            <a:pPr eaLnBrk="1" hangingPunct="1">
              <a:buFont typeface="Wingdings 3" pitchFamily="18" charset="2"/>
              <a:buNone/>
            </a:pPr>
            <a:r>
              <a:rPr lang="hr-HR" altLang="sr-Latn-RS" smtClean="0"/>
              <a:t> </a:t>
            </a:r>
            <a:endParaRPr lang="hr-HR" altLang="sr-Latn-RS" b="1" smtClean="0"/>
          </a:p>
          <a:p>
            <a:pPr eaLnBrk="1" hangingPunct="1"/>
            <a:endParaRPr lang="hr-HR" altLang="sr-Latn-RS" b="1" smtClean="0"/>
          </a:p>
          <a:p>
            <a:pPr eaLnBrk="1" hangingPunct="1"/>
            <a:endParaRPr lang="hr-HR" altLang="sr-Latn-RS" b="1" smtClean="0"/>
          </a:p>
          <a:p>
            <a:pPr eaLnBrk="1" hangingPunct="1"/>
            <a:r>
              <a:rPr lang="hr-HR" altLang="sr-Latn-RS" b="1" smtClean="0"/>
              <a:t>Splitska  vrata</a:t>
            </a:r>
            <a:r>
              <a:rPr lang="hr-HR" altLang="sr-Latn-RS" smtClean="0"/>
              <a:t> -  uski morski prolaz  između otoka Šolte  i  Brača.</a:t>
            </a:r>
            <a:endParaRPr lang="hr-HR" altLang="sr-Latn-RS" b="1" smtClean="0"/>
          </a:p>
          <a:p>
            <a:pPr eaLnBrk="1" hangingPunct="1"/>
            <a:r>
              <a:rPr lang="hr-HR" altLang="sr-Latn-RS" smtClean="0"/>
              <a:t> </a:t>
            </a:r>
          </a:p>
        </p:txBody>
      </p:sp>
      <p:pic>
        <p:nvPicPr>
          <p:cNvPr id="20483" name="Naslov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3350"/>
            <a:ext cx="8497887" cy="1585913"/>
          </a:xfrm>
        </p:spPr>
      </p:pic>
      <p:pic>
        <p:nvPicPr>
          <p:cNvPr id="20484" name="Slika 3" descr="KANA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24050"/>
            <a:ext cx="5929313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ni poveznik sa strelicom 5"/>
          <p:cNvCxnSpPr/>
          <p:nvPr/>
        </p:nvCxnSpPr>
        <p:spPr>
          <a:xfrm flipV="1">
            <a:off x="1071563" y="4286250"/>
            <a:ext cx="2000250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zervirano mjesto sadržaja 1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62865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hr-HR" b="1" dirty="0" smtClean="0"/>
          </a:p>
          <a:p>
            <a:pPr eaLnBrk="1" hangingPunct="1">
              <a:defRPr/>
            </a:pPr>
            <a:endParaRPr lang="hr-HR" b="1" dirty="0" smtClean="0"/>
          </a:p>
          <a:p>
            <a:pPr eaLnBrk="1" hangingPunct="1">
              <a:defRPr/>
            </a:pPr>
            <a:r>
              <a:rPr lang="hr-HR" b="1" dirty="0" smtClean="0"/>
              <a:t>Veći otoci:- Čiovo, veliki i Mali Drvenik, Šolta, Brač, Hvar i Vis</a:t>
            </a:r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r>
              <a:rPr lang="hr-HR" b="1" dirty="0" smtClean="0"/>
              <a:t>Manji otoci:- Pakleni otoci , </a:t>
            </a:r>
            <a:r>
              <a:rPr lang="hr-HR" b="1" dirty="0" err="1" smtClean="0"/>
              <a:t>Šćedro</a:t>
            </a:r>
            <a:r>
              <a:rPr lang="hr-HR" b="1" dirty="0" smtClean="0"/>
              <a:t>, Svetac, </a:t>
            </a:r>
            <a:r>
              <a:rPr lang="hr-HR" b="1" dirty="0" err="1" smtClean="0"/>
              <a:t>Biševo</a:t>
            </a:r>
            <a:r>
              <a:rPr lang="hr-HR" b="1" dirty="0" smtClean="0"/>
              <a:t>, Jabuka i   Brusnik</a:t>
            </a:r>
          </a:p>
          <a:p>
            <a:pPr>
              <a:defRPr/>
            </a:pPr>
            <a:endParaRPr lang="hr-HR" dirty="0" smtClean="0"/>
          </a:p>
        </p:txBody>
      </p:sp>
      <p:pic>
        <p:nvPicPr>
          <p:cNvPr id="21507" name="Naslov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8588"/>
            <a:ext cx="3028950" cy="779462"/>
          </a:xfrm>
        </p:spPr>
      </p:pic>
      <p:pic>
        <p:nvPicPr>
          <p:cNvPr id="21508" name="Slika 10" descr="otok-hvar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1456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2525"/>
          </a:xfrm>
        </p:spPr>
      </p:pic>
      <p:sp>
        <p:nvSpPr>
          <p:cNvPr id="22531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sr-Latn-CS" altLang="sr-Latn-RS" smtClean="0"/>
          </a:p>
        </p:txBody>
      </p:sp>
      <p:sp>
        <p:nvSpPr>
          <p:cNvPr id="22532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PAKLENI  OTOCI</a:t>
            </a:r>
          </a:p>
        </p:txBody>
      </p:sp>
      <p:pic>
        <p:nvPicPr>
          <p:cNvPr id="22533" name="Rezervirano mjesto sadržaja 6" descr="island_hvar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071563"/>
            <a:ext cx="3714750" cy="5357812"/>
          </a:xfrm>
          <a:ln>
            <a:prstDash val="solid"/>
          </a:ln>
        </p:spPr>
      </p:pic>
      <p:pic>
        <p:nvPicPr>
          <p:cNvPr id="22534" name="Rezervirano mjesto sadržaja 7" descr="pakleni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714500"/>
            <a:ext cx="3214688" cy="3429000"/>
          </a:xfrm>
          <a:ln>
            <a:prstDash val="solid"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2525"/>
          </a:xfrm>
        </p:spPr>
      </p:pic>
      <p:sp>
        <p:nvSpPr>
          <p:cNvPr id="23555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sr-Latn-CS" altLang="sr-Latn-RS" smtClean="0"/>
              <a:t>Za  Šoltu  kažu  da  je </a:t>
            </a:r>
          </a:p>
          <a:p>
            <a:r>
              <a:rPr lang="sr-Latn-CS" altLang="sr-Latn-RS" smtClean="0"/>
              <a:t>zeleni  otok.</a:t>
            </a:r>
          </a:p>
        </p:txBody>
      </p:sp>
      <p:sp>
        <p:nvSpPr>
          <p:cNvPr id="23556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4714875"/>
            <a:ext cx="4041775" cy="1457325"/>
          </a:xfrm>
          <a:ln>
            <a:headEnd/>
            <a:tailEnd/>
          </a:ln>
        </p:spPr>
        <p:txBody>
          <a:bodyPr/>
          <a:lstStyle/>
          <a:p>
            <a:r>
              <a:rPr lang="sr-Latn-CS" altLang="sr-Latn-RS" smtClean="0"/>
              <a:t>Trogir  je  s  južne  strane  spojen s  otokom Čiovom  mostom  dugim  110  metara.</a:t>
            </a:r>
          </a:p>
        </p:txBody>
      </p:sp>
      <p:pic>
        <p:nvPicPr>
          <p:cNvPr id="23557" name="Rezervirano mjesto sadržaja 6" descr="ciovo_3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1143000"/>
            <a:ext cx="2838450" cy="3357563"/>
          </a:xfrm>
          <a:ln>
            <a:prstDash val="solid"/>
          </a:ln>
        </p:spPr>
      </p:pic>
      <p:pic>
        <p:nvPicPr>
          <p:cNvPr id="23558" name="Rezervirano mjesto sadržaja 8" descr="ŠOLTA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500188"/>
            <a:ext cx="4041775" cy="3325812"/>
          </a:xfrm>
          <a:ln>
            <a:prstDash val="solid"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2525"/>
          </a:xfrm>
        </p:spPr>
      </p:pic>
      <p:sp>
        <p:nvSpPr>
          <p:cNvPr id="24579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MALI  DRVENIK</a:t>
            </a:r>
          </a:p>
        </p:txBody>
      </p:sp>
      <p:sp>
        <p:nvSpPr>
          <p:cNvPr id="24580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VELI  DRVENIK</a:t>
            </a:r>
          </a:p>
        </p:txBody>
      </p:sp>
      <p:pic>
        <p:nvPicPr>
          <p:cNvPr id="24581" name="Rezervirano mjesto sadržaja 6" descr="drvenik_86929_5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357313"/>
            <a:ext cx="5214938" cy="3857625"/>
          </a:xfrm>
          <a:ln>
            <a:prstDash val="solid"/>
          </a:ln>
        </p:spPr>
      </p:pic>
      <p:sp>
        <p:nvSpPr>
          <p:cNvPr id="24582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072188" y="1444625"/>
            <a:ext cx="2614612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sr-Latn-CS" altLang="sr-Latn-RS" smtClean="0"/>
              <a:t>U  blizini  su  grada Trogira.    Zimi  su   pusti  , a ljeti zbog  lijepih  plaža i  čistog  mora  ima  mnogo  turista.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4833938"/>
            <a:ext cx="7589838" cy="506412"/>
          </a:xfrm>
        </p:spPr>
      </p:pic>
      <p:sp>
        <p:nvSpPr>
          <p:cNvPr id="2560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4638"/>
            <a:ext cx="3975100" cy="914400"/>
          </a:xfrm>
        </p:spPr>
        <p:txBody>
          <a:bodyPr/>
          <a:lstStyle/>
          <a:p>
            <a:r>
              <a:rPr lang="hr-HR" altLang="sr-Latn-RS" sz="4400" smtClean="0"/>
              <a:t>VIS</a:t>
            </a:r>
          </a:p>
        </p:txBody>
      </p:sp>
      <p:pic>
        <p:nvPicPr>
          <p:cNvPr id="25604" name="Rezervirano mjesto sadržaja 4" descr="OTOCI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9550" y="776288"/>
            <a:ext cx="3810000" cy="3568700"/>
          </a:xfr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31775"/>
            <a:ext cx="8364537" cy="560388"/>
          </a:xfrm>
        </p:spPr>
      </p:pic>
      <p:sp>
        <p:nvSpPr>
          <p:cNvPr id="26627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JABUKA – vulkanske  građe</a:t>
            </a:r>
          </a:p>
        </p:txBody>
      </p:sp>
      <p:sp>
        <p:nvSpPr>
          <p:cNvPr id="26628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ŠĆEDRO</a:t>
            </a:r>
          </a:p>
        </p:txBody>
      </p:sp>
      <p:pic>
        <p:nvPicPr>
          <p:cNvPr id="26629" name="Rezervirano mjesto sadržaja 7" descr="JABUKA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3143250"/>
            <a:ext cx="2857500" cy="2286000"/>
          </a:xfrm>
          <a:ln>
            <a:prstDash val="solid"/>
          </a:ln>
        </p:spPr>
      </p:pic>
      <p:pic>
        <p:nvPicPr>
          <p:cNvPr id="26630" name="Slika 10" descr="otok_bisev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8"/>
            <a:ext cx="4191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Rezervirano mjesto sadržaja 7" descr="natural_beauties_scedro.jpg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143000"/>
            <a:ext cx="3286125" cy="3714750"/>
          </a:xfrm>
          <a:ln>
            <a:prstDash val="solid"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zervirano mjesto sadržaja 3" descr="PALAGRUŽA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714500"/>
            <a:ext cx="3959225" cy="4071938"/>
          </a:xfrm>
        </p:spPr>
      </p:pic>
      <p:pic>
        <p:nvPicPr>
          <p:cNvPr id="27651" name="Naslov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2238"/>
            <a:ext cx="8467725" cy="1341437"/>
          </a:xfrm>
        </p:spPr>
      </p:pic>
      <p:pic>
        <p:nvPicPr>
          <p:cNvPr id="27652" name="Slika 4" descr="884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25"/>
            <a:ext cx="3429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9355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hr-HR" altLang="sr-Latn-RS" b="1" smtClean="0"/>
          </a:p>
          <a:p>
            <a:pPr eaLnBrk="1" hangingPunct="1"/>
            <a:r>
              <a:rPr lang="hr-HR" altLang="sr-Latn-RS" sz="4000" b="1" smtClean="0"/>
              <a:t>U  domovini  Hrvatskoj razlikujemo različite zavičaje:</a:t>
            </a:r>
          </a:p>
          <a:p>
            <a:pPr eaLnBrk="1" hangingPunct="1">
              <a:buFont typeface="Wingdings 3" pitchFamily="18" charset="2"/>
              <a:buNone/>
            </a:pPr>
            <a:endParaRPr lang="hr-HR" altLang="sr-Latn-RS" sz="4000" b="1" smtClean="0"/>
          </a:p>
          <a:p>
            <a:pPr eaLnBrk="1" hangingPunct="1"/>
            <a:r>
              <a:rPr lang="hr-HR" altLang="sr-Latn-RS" sz="4000" b="1" smtClean="0"/>
              <a:t>-NIZINSKI</a:t>
            </a:r>
          </a:p>
          <a:p>
            <a:pPr eaLnBrk="1" hangingPunct="1"/>
            <a:r>
              <a:rPr lang="hr-HR" altLang="sr-Latn-RS" sz="4000" b="1" smtClean="0"/>
              <a:t>-BREŽULJKASTI</a:t>
            </a:r>
          </a:p>
          <a:p>
            <a:pPr eaLnBrk="1" hangingPunct="1"/>
            <a:r>
              <a:rPr lang="hr-HR" altLang="sr-Latn-RS" sz="4000" b="1" smtClean="0"/>
              <a:t>-GORSKI</a:t>
            </a:r>
          </a:p>
          <a:p>
            <a:pPr eaLnBrk="1" hangingPunct="1"/>
            <a:r>
              <a:rPr lang="hr-HR" altLang="sr-Latn-RS" sz="4000" b="1" smtClean="0"/>
              <a:t>-PRIMORSKI </a:t>
            </a:r>
          </a:p>
        </p:txBody>
      </p:sp>
      <p:pic>
        <p:nvPicPr>
          <p:cNvPr id="10243" name="Naslov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zervirano mjesto sadržaja 1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2926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hr-HR" altLang="sr-Latn-RS" smtClean="0"/>
          </a:p>
          <a:p>
            <a:endParaRPr lang="hr-HR" altLang="sr-Latn-RS" smtClean="0"/>
          </a:p>
        </p:txBody>
      </p:sp>
      <p:pic>
        <p:nvPicPr>
          <p:cNvPr id="28675" name="Naslov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1613"/>
            <a:ext cx="8429625" cy="1395412"/>
          </a:xfrm>
        </p:spPr>
      </p:pic>
      <p:pic>
        <p:nvPicPr>
          <p:cNvPr id="28676" name="Slika 5" descr="velikam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zervirano mjesto sadržaja 1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2926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hr-HR" altLang="sr-Latn-RS" smtClean="0"/>
          </a:p>
          <a:p>
            <a:endParaRPr lang="hr-HR" altLang="sr-Latn-RS" smtClean="0"/>
          </a:p>
        </p:txBody>
      </p:sp>
      <p:pic>
        <p:nvPicPr>
          <p:cNvPr id="29699" name="Naslov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7963"/>
            <a:ext cx="8424863" cy="1382712"/>
          </a:xfrm>
        </p:spPr>
      </p:pic>
      <p:pic>
        <p:nvPicPr>
          <p:cNvPr id="29700" name="Slika 3" descr="Dalmatinska_Zago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45005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Slika 4" descr="ZAGO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214563"/>
            <a:ext cx="40878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Naslov 1"/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781050"/>
            <a:ext cx="8401050" cy="4035425"/>
          </a:xfr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643063"/>
            <a:ext cx="7772400" cy="3168650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marR="0">
              <a:defRPr/>
            </a:pPr>
            <a:endParaRPr lang="sr-Latn-CS" smtClean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3600" smtClean="0"/>
              <a:t>U  našoj  županiji  su nastala  brojna  naselja : gradovi  ,  sela  i zaseoci.</a:t>
            </a:r>
          </a:p>
          <a:p>
            <a:endParaRPr lang="hr-HR" altLang="sr-Latn-RS" sz="3600" b="1" smtClean="0"/>
          </a:p>
          <a:p>
            <a:r>
              <a:rPr lang="hr-HR" altLang="sr-Latn-RS" sz="3600" smtClean="0"/>
              <a:t>Najveće je  naselje  </a:t>
            </a:r>
            <a:r>
              <a:rPr lang="hr-HR" altLang="sr-Latn-RS" sz="3600" b="1" smtClean="0"/>
              <a:t>Split</a:t>
            </a:r>
            <a:r>
              <a:rPr lang="hr-HR" altLang="sr-Latn-RS" sz="3600" smtClean="0"/>
              <a:t>,  koji  je  i  sjedište  županije. U  našoj  županiji  ima  16  gradova. Primorje  je najnaseljeniji  dio.</a:t>
            </a:r>
            <a:endParaRPr lang="hr-HR" altLang="sr-Latn-RS" sz="3600" b="1" smtClean="0"/>
          </a:p>
          <a:p>
            <a:pPr>
              <a:buFont typeface="Wingdings 3" pitchFamily="18" charset="2"/>
              <a:buNone/>
            </a:pPr>
            <a:r>
              <a:rPr lang="hr-HR" altLang="sr-Latn-RS" sz="3600" smtClean="0"/>
              <a:t> </a:t>
            </a:r>
            <a:endParaRPr lang="hr-HR" altLang="sr-Latn-RS" sz="3600" b="1" smtClean="0"/>
          </a:p>
          <a:p>
            <a:endParaRPr lang="hr-HR" altLang="sr-Latn-RS" smtClean="0"/>
          </a:p>
        </p:txBody>
      </p:sp>
      <p:pic>
        <p:nvPicPr>
          <p:cNvPr id="31747" name="Naslov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68288"/>
            <a:ext cx="8669338" cy="1158875"/>
          </a:xfr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2525"/>
          </a:xfrm>
        </p:spPr>
      </p:pic>
      <p:sp>
        <p:nvSpPr>
          <p:cNvPr id="32771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ZASELAK</a:t>
            </a:r>
          </a:p>
        </p:txBody>
      </p:sp>
      <p:sp>
        <p:nvSpPr>
          <p:cNvPr id="32772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Sinjsko  ,  Imotsko  i Vrgoračko  polje.</a:t>
            </a:r>
          </a:p>
        </p:txBody>
      </p:sp>
      <p:sp>
        <p:nvSpPr>
          <p:cNvPr id="32773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hr-HR" altLang="sr-Latn-RS" sz="2800" b="1" smtClean="0"/>
              <a:t>Naselja  u  Zagori   najčešće  su  raštrkana  u  veći  broj  zaselaka.</a:t>
            </a:r>
          </a:p>
          <a:p>
            <a:pPr>
              <a:spcBef>
                <a:spcPct val="0"/>
              </a:spcBef>
            </a:pPr>
            <a:endParaRPr lang="hr-HR" altLang="sr-Latn-RS" sz="2800" b="1" smtClean="0"/>
          </a:p>
          <a:p>
            <a:pPr>
              <a:spcBef>
                <a:spcPct val="0"/>
              </a:spcBef>
            </a:pPr>
            <a:endParaRPr lang="hr-HR" altLang="sr-Latn-RS" sz="2800" b="1" smtClean="0"/>
          </a:p>
          <a:p>
            <a:pPr>
              <a:spcBef>
                <a:spcPct val="0"/>
              </a:spcBef>
            </a:pPr>
            <a:r>
              <a:rPr lang="hr-HR" altLang="sr-Latn-RS" sz="2800" b="1" smtClean="0"/>
              <a:t>Najveća  naselja  su  se razvila  oko  polja  u  kršu.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endParaRPr lang="hr-HR" altLang="sr-Latn-RS" b="1" smtClean="0"/>
          </a:p>
        </p:txBody>
      </p:sp>
      <p:pic>
        <p:nvPicPr>
          <p:cNvPr id="32774" name="Rezervirano mjesto sadržaja 9" descr="coviciyp0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57313"/>
            <a:ext cx="4040188" cy="3929062"/>
          </a:xfrm>
          <a:ln>
            <a:prstDash val="solid"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zervirano mjesto sadržaja 3" descr="SELA  U  ZAGOR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25" y="1481138"/>
            <a:ext cx="6762750" cy="4525962"/>
          </a:xfrm>
        </p:spPr>
      </p:pic>
      <p:pic>
        <p:nvPicPr>
          <p:cNvPr id="33795" name="Naslov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2525"/>
          </a:xfrm>
        </p:spPr>
      </p:pic>
      <p:sp>
        <p:nvSpPr>
          <p:cNvPr id="34819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Najveće  naselje  u  Zagori  SDŽ-e</a:t>
            </a:r>
          </a:p>
        </p:txBody>
      </p:sp>
      <p:sp>
        <p:nvSpPr>
          <p:cNvPr id="34820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Plan  grada</a:t>
            </a:r>
          </a:p>
        </p:txBody>
      </p:sp>
      <p:pic>
        <p:nvPicPr>
          <p:cNvPr id="34821" name="Rezervirano mjesto sadržaja 7" descr="Sinj4pov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85875"/>
            <a:ext cx="4040188" cy="3929063"/>
          </a:xfrm>
          <a:ln>
            <a:prstDash val="solid"/>
          </a:ln>
        </p:spPr>
      </p:pic>
      <p:pic>
        <p:nvPicPr>
          <p:cNvPr id="34822" name="Rezervirano mjesto sadržaja 8" descr="plan-sinja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428750"/>
            <a:ext cx="4041775" cy="3678238"/>
          </a:xfrm>
          <a:ln>
            <a:prstDash val="solid"/>
          </a:ln>
        </p:spPr>
      </p:pic>
      <p:pic>
        <p:nvPicPr>
          <p:cNvPr id="34823" name="Slika 9" descr="5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4313"/>
            <a:ext cx="21431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zervirano mjesto sadržaja 3" descr="SINJSKO  POLJ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  <p:pic>
        <p:nvPicPr>
          <p:cNvPr id="35843" name="Naslov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2238"/>
            <a:ext cx="8467725" cy="1341437"/>
          </a:xfrm>
        </p:spPr>
      </p:pic>
      <p:sp>
        <p:nvSpPr>
          <p:cNvPr id="36867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TRILJ</a:t>
            </a:r>
          </a:p>
        </p:txBody>
      </p:sp>
      <p:sp>
        <p:nvSpPr>
          <p:cNvPr id="36868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Trilj  zimi</a:t>
            </a:r>
          </a:p>
        </p:txBody>
      </p:sp>
      <p:pic>
        <p:nvPicPr>
          <p:cNvPr id="36869" name="Rezervirano mjesto sadržaja 9" descr="314_Trilj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071688"/>
            <a:ext cx="4192587" cy="3000375"/>
          </a:xfrm>
          <a:ln>
            <a:prstDash val="solid"/>
          </a:ln>
        </p:spPr>
      </p:pic>
      <p:pic>
        <p:nvPicPr>
          <p:cNvPr id="36870" name="Rezervirano mjesto sadržaja 11" descr="trilj2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071688"/>
            <a:ext cx="4041775" cy="3000375"/>
          </a:xfrm>
          <a:ln>
            <a:prstDash val="solid"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-23813"/>
            <a:ext cx="8424862" cy="1651001"/>
          </a:xfrm>
        </p:spPr>
      </p:pic>
      <p:sp>
        <p:nvSpPr>
          <p:cNvPr id="37891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sr-Latn-CS" altLang="sr-Latn-RS" smtClean="0"/>
              <a:t>Biser  naše  županijeTrogir</a:t>
            </a:r>
          </a:p>
        </p:txBody>
      </p:sp>
      <p:sp>
        <p:nvSpPr>
          <p:cNvPr id="37892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sr-Latn-CS" altLang="sr-Latn-RS" smtClean="0"/>
              <a:t>Omiš  ,  grad  na  ušću  rijeke  Cetine</a:t>
            </a:r>
          </a:p>
        </p:txBody>
      </p:sp>
      <p:pic>
        <p:nvPicPr>
          <p:cNvPr id="37893" name="Rezervirano mjesto sadržaja 6" descr="TROGIR_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1643063"/>
            <a:ext cx="3471862" cy="3743325"/>
          </a:xfrm>
          <a:ln>
            <a:prstDash val="solid"/>
          </a:ln>
        </p:spPr>
      </p:pic>
      <p:pic>
        <p:nvPicPr>
          <p:cNvPr id="37894" name="Rezervirano mjesto sadržaja 6" descr="Omis%20(1)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14500"/>
            <a:ext cx="4071937" cy="3571875"/>
          </a:xfrm>
          <a:ln>
            <a:prstDash val="solid"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2" descr="otok-hvar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357563"/>
            <a:ext cx="47625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Slika 3" descr="BREŽULJKASTI  KRA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Slika 4" descr="GORSKI  KRAJ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 descr="NIZ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421481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Makarska iznad  koje  se  diže  planina Biokovo.</a:t>
            </a:r>
          </a:p>
        </p:txBody>
      </p:sp>
      <p:sp>
        <p:nvSpPr>
          <p:cNvPr id="38915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Pogled  na  Brela</a:t>
            </a:r>
          </a:p>
        </p:txBody>
      </p:sp>
      <p:pic>
        <p:nvPicPr>
          <p:cNvPr id="38916" name="Rezervirano mjesto sadržaja 6" descr="Brela.bmp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85750"/>
            <a:ext cx="4040188" cy="4691063"/>
          </a:xfrm>
          <a:ln>
            <a:prstDash val="solid"/>
          </a:ln>
        </p:spPr>
      </p:pic>
      <p:pic>
        <p:nvPicPr>
          <p:cNvPr id="38917" name="Rezervirano mjesto sadržaja 7" descr="makarska-panorama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4256087" cy="4745037"/>
          </a:xfrm>
          <a:ln>
            <a:prstDash val="solid"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9939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143500"/>
            <a:ext cx="4040188" cy="1028700"/>
          </a:xfrm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Solin  - smjestio se na ušću  rječce  Jadro</a:t>
            </a:r>
          </a:p>
        </p:txBody>
      </p:sp>
      <p:sp>
        <p:nvSpPr>
          <p:cNvPr id="39940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143500"/>
            <a:ext cx="4041775" cy="1028700"/>
          </a:xfrm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Okolina  grada  Gradaca  dijeli  našu  županiju  od  susjedne .</a:t>
            </a:r>
          </a:p>
        </p:txBody>
      </p:sp>
      <p:pic>
        <p:nvPicPr>
          <p:cNvPr id="39941" name="Rezervirano mjesto sadržaja 6" descr="solin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4313"/>
            <a:ext cx="4114800" cy="4929187"/>
          </a:xfrm>
          <a:ln>
            <a:prstDash val="solid"/>
          </a:ln>
        </p:spPr>
      </p:pic>
      <p:pic>
        <p:nvPicPr>
          <p:cNvPr id="39942" name="Rezervirano mjesto sadržaja 6" descr="Gradac.bmp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4313"/>
            <a:ext cx="4113213" cy="4906962"/>
          </a:xfrm>
          <a:ln>
            <a:prstDash val="solid"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8288"/>
            <a:ext cx="8497887" cy="1152525"/>
          </a:xfrm>
        </p:spPr>
      </p:pic>
      <p:sp>
        <p:nvSpPr>
          <p:cNvPr id="40963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PRIMORSKO  NASELJE</a:t>
            </a:r>
          </a:p>
        </p:txBody>
      </p:sp>
      <p:sp>
        <p:nvSpPr>
          <p:cNvPr id="4096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sr-Latn-CS" altLang="sr-Latn-RS" smtClean="0"/>
              <a:t>TURIZAM</a:t>
            </a:r>
          </a:p>
        </p:txBody>
      </p:sp>
      <p:pic>
        <p:nvPicPr>
          <p:cNvPr id="40965" name="Rezervirano mjesto sadržaja 6" descr="PRIMORSKO  NASELJE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1825"/>
            <a:ext cx="4040188" cy="3313113"/>
          </a:xfrm>
          <a:ln>
            <a:prstDash val="solid"/>
          </a:ln>
        </p:spPr>
      </p:pic>
      <p:sp>
        <p:nvSpPr>
          <p:cNvPr id="4096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hr-HR" altLang="sr-Latn-RS" sz="2800" b="1" smtClean="0"/>
              <a:t>Većina  naselja  na  otocima   smještena  je  u  lijepim  slikovitim  zaljevima. </a:t>
            </a:r>
          </a:p>
          <a:p>
            <a:pPr>
              <a:spcBef>
                <a:spcPct val="0"/>
              </a:spcBef>
            </a:pPr>
            <a:endParaRPr lang="hr-HR" altLang="sr-Latn-RS" sz="2800" b="1" smtClean="0"/>
          </a:p>
          <a:p>
            <a:pPr>
              <a:spcBef>
                <a:spcPct val="0"/>
              </a:spcBef>
            </a:pPr>
            <a:r>
              <a:rPr lang="hr-HR" altLang="sr-Latn-RS" sz="2800" b="1" smtClean="0"/>
              <a:t>Kuće  su  zbijene  ,  ulice  uske  , a  trgovi  vrlo slikoviti.</a:t>
            </a:r>
          </a:p>
          <a:p>
            <a:pPr>
              <a:spcBef>
                <a:spcPct val="0"/>
              </a:spcBef>
            </a:pPr>
            <a:endParaRPr lang="hr-HR" altLang="sr-Latn-RS" smtClean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85725"/>
            <a:ext cx="8613775" cy="1450975"/>
          </a:xfrm>
        </p:spPr>
      </p:pic>
      <p:sp>
        <p:nvSpPr>
          <p:cNvPr id="41987" name="Rezervirano mjesto tekst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hr-HR" altLang="sr-Latn-RS" smtClean="0"/>
              <a:t>Hvar</a:t>
            </a:r>
          </a:p>
        </p:txBody>
      </p:sp>
      <p:sp>
        <p:nvSpPr>
          <p:cNvPr id="41988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sr-Latn-CS" altLang="sr-Latn-RS" smtClean="0"/>
              <a:t> Supetar</a:t>
            </a:r>
          </a:p>
        </p:txBody>
      </p:sp>
      <p:pic>
        <p:nvPicPr>
          <p:cNvPr id="41989" name="Rezervirano mjesto sadržaja 6" descr="953Hvar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1444625"/>
            <a:ext cx="3941762" cy="3941763"/>
          </a:xfrm>
          <a:ln>
            <a:prstDash val="solid"/>
          </a:ln>
        </p:spPr>
      </p:pic>
      <p:pic>
        <p:nvPicPr>
          <p:cNvPr id="41990" name="Rezervirano mjesto sadržaja 8" descr="supetar_06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3288" y="1444625"/>
            <a:ext cx="3905250" cy="3941763"/>
          </a:xfrm>
          <a:ln>
            <a:prstDash val="solid"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Slika 1" descr="supetar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4313"/>
            <a:ext cx="5715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Slika 2" descr="imagezupanij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33575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Slika 4" descr="H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25717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Slika 8" descr="SELA  U  ZAGOR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0"/>
            <a:ext cx="364331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zervirano mjesto sadržaja 3" descr="View%20from%20Vidova%20Gor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75" y="1489075"/>
            <a:ext cx="6826250" cy="4510088"/>
          </a:xfrm>
        </p:spPr>
      </p:pic>
      <p:pic>
        <p:nvPicPr>
          <p:cNvPr id="12291" name="Naslov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68288"/>
            <a:ext cx="8540750" cy="1158875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zervirano mjesto sadržaja 3" descr="kakvoca_ma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8863" y="1481138"/>
            <a:ext cx="4457700" cy="4525962"/>
          </a:xfrm>
        </p:spPr>
      </p:pic>
      <p:pic>
        <p:nvPicPr>
          <p:cNvPr id="13315" name="Naslov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2238"/>
            <a:ext cx="8467725" cy="1341437"/>
          </a:xfr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Naslov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5078413"/>
            <a:ext cx="7759700" cy="968375"/>
          </a:xfrm>
        </p:spPr>
      </p:pic>
      <p:sp>
        <p:nvSpPr>
          <p:cNvPr id="14339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929313"/>
            <a:ext cx="3975100" cy="339725"/>
          </a:xfrm>
        </p:spPr>
        <p:txBody>
          <a:bodyPr/>
          <a:lstStyle/>
          <a:p>
            <a:pPr eaLnBrk="1" hangingPunct="1"/>
            <a:r>
              <a:rPr lang="sr-Latn-CS" altLang="sr-Latn-RS" smtClean="0"/>
              <a:t>Zagreb  je  jedna  županija.</a:t>
            </a:r>
          </a:p>
        </p:txBody>
      </p:sp>
      <p:pic>
        <p:nvPicPr>
          <p:cNvPr id="14340" name="Rezervirano mjesto sadržaja 4" descr="HR-3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500063"/>
            <a:ext cx="6572250" cy="4714875"/>
          </a:xfrm>
        </p:spPr>
      </p:pic>
      <p:cxnSp>
        <p:nvCxnSpPr>
          <p:cNvPr id="8" name="Ravni poveznik sa strelicom 7"/>
          <p:cNvCxnSpPr/>
          <p:nvPr/>
        </p:nvCxnSpPr>
        <p:spPr>
          <a:xfrm flipV="1">
            <a:off x="2071688" y="3643313"/>
            <a:ext cx="24288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23398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hr-HR" altLang="sr-Latn-RS" sz="3600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sz="3600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sz="3600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sz="3600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sz="3600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sz="3600" smtClean="0"/>
          </a:p>
          <a:p>
            <a:pPr eaLnBrk="1" hangingPunct="1">
              <a:buFont typeface="Wingdings 3" pitchFamily="18" charset="2"/>
              <a:buNone/>
            </a:pPr>
            <a:endParaRPr lang="hr-HR" altLang="sr-Latn-RS" sz="2800" smtClean="0"/>
          </a:p>
          <a:p>
            <a:pPr eaLnBrk="1" hangingPunct="1">
              <a:buFont typeface="Wingdings 3" pitchFamily="18" charset="2"/>
              <a:buNone/>
            </a:pPr>
            <a:r>
              <a:rPr lang="hr-HR" altLang="sr-Latn-RS" sz="2800" b="1" smtClean="0"/>
              <a:t>Prostorno  je  najveća  županija</a:t>
            </a:r>
          </a:p>
          <a:p>
            <a:pPr eaLnBrk="1" hangingPunct="1">
              <a:buFont typeface="Wingdings 3" pitchFamily="18" charset="2"/>
              <a:buNone/>
            </a:pPr>
            <a:r>
              <a:rPr lang="hr-HR" altLang="sr-Latn-RS" sz="2800" b="1" smtClean="0"/>
              <a:t>Hrvatske. </a:t>
            </a:r>
            <a:endParaRPr lang="hr-HR" altLang="sr-Latn-RS" sz="2800" smtClean="0"/>
          </a:p>
        </p:txBody>
      </p:sp>
      <p:pic>
        <p:nvPicPr>
          <p:cNvPr id="15363" name="Naslov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31775"/>
            <a:ext cx="8418512" cy="701675"/>
          </a:xfrm>
        </p:spPr>
      </p:pic>
      <p:pic>
        <p:nvPicPr>
          <p:cNvPr id="15364" name="Slika 3" descr="ma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71563"/>
            <a:ext cx="57150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Rezervirano mjesto sadržaja 3" descr="splitsko-dalmatinsk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143000"/>
            <a:ext cx="6357937" cy="5357813"/>
          </a:xfrm>
        </p:spPr>
      </p:pic>
      <p:pic>
        <p:nvPicPr>
          <p:cNvPr id="16387" name="Naslov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2238"/>
            <a:ext cx="8759825" cy="1341437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smtClean="0"/>
          </a:p>
        </p:txBody>
      </p:sp>
      <p:pic>
        <p:nvPicPr>
          <p:cNvPr id="17411" name="Picture 1" descr="C:\Documents and Settings\Kreso\My Documents\My Pictures\ZEMLJOVIDI\Split hibri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403</TotalTime>
  <Words>271</Words>
  <Application>Microsoft Office PowerPoint</Application>
  <PresentationFormat>Prikaz na zaslonu (4:3)</PresentationFormat>
  <Paragraphs>81</Paragraphs>
  <Slides>34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1" baseType="lpstr">
      <vt:lpstr>Arial</vt:lpstr>
      <vt:lpstr>Lucida Sans Unicode</vt:lpstr>
      <vt:lpstr>Wingdings 3</vt:lpstr>
      <vt:lpstr>Verdana</vt:lpstr>
      <vt:lpstr>Wingdings 2</vt:lpstr>
      <vt:lpstr>Calibri</vt:lpstr>
      <vt:lpstr>Gomilanje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filipm_2</dc:creator>
  <cp:lastModifiedBy>Višnja</cp:lastModifiedBy>
  <cp:revision>56</cp:revision>
  <dcterms:created xsi:type="dcterms:W3CDTF">2006-01-24T08:46:40Z</dcterms:created>
  <dcterms:modified xsi:type="dcterms:W3CDTF">2015-04-04T18:43:11Z</dcterms:modified>
</cp:coreProperties>
</file>