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60" r:id="rId3"/>
    <p:sldId id="259" r:id="rId4"/>
    <p:sldId id="258" r:id="rId5"/>
    <p:sldId id="261" r:id="rId6"/>
  </p:sldIdLst>
  <p:sldSz cx="9144000" cy="6858000" type="screen4x3"/>
  <p:notesSz cx="9144000" cy="6858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71" autoAdjust="0"/>
  </p:normalViewPr>
  <p:slideViewPr>
    <p:cSldViewPr>
      <p:cViewPr>
        <p:scale>
          <a:sx n="77" d="100"/>
          <a:sy n="77" d="100"/>
        </p:scale>
        <p:origin x="-30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074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64FF16-146F-45DD-99AE-4517942C509B}" type="datetimeFigureOut">
              <a:rPr lang="sr-Latn-CS"/>
              <a:pPr>
                <a:defRPr/>
              </a:pPr>
              <a:t>6.4.2015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dirty="0" smtClean="0"/>
              <a:t>Kliknite da biste uredili stilove teksta matrice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2"/>
            <a:r>
              <a:rPr lang="hr-HR" noProof="0" dirty="0" smtClean="0"/>
              <a:t>Treća razina</a:t>
            </a:r>
          </a:p>
          <a:p>
            <a:pPr lvl="3"/>
            <a:r>
              <a:rPr lang="hr-HR" noProof="0" dirty="0" smtClean="0"/>
              <a:t>Četvrta razina</a:t>
            </a:r>
          </a:p>
          <a:p>
            <a:pPr lvl="4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8A1CF5-AB30-45A0-B74C-487AB3DF87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5834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Nastavna jedinica:  ZRAK – UVJET ŽIVOTA                                                                                                                 redni broj sata: 74.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Tip sata:  </a:t>
            </a:r>
            <a:r>
              <a:rPr lang="hr-HR" dirty="0" smtClean="0"/>
              <a:t>praktično-istraživački rad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Ključni pojmovi: </a:t>
            </a:r>
            <a:r>
              <a:rPr lang="hr-HR" dirty="0" smtClean="0"/>
              <a:t>zrak, svojstva zraka, sastav zraka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Nastavne metode: </a:t>
            </a:r>
            <a:r>
              <a:rPr lang="hr-HR" dirty="0" smtClean="0"/>
              <a:t>verbalne, zorne i praktične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Zadaci nastave: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OBRAZOVNI: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upoznati svojstva zraka na temelju pokusa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znati sastav zraka (najzastupljeniji plinovi: kisik, dušik, ugljikov dioksid)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razumjeti važnost zraka za život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razumjeti važnost zaštite zraka od onečišćenja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sposobnost izvođenja pokusa, motrenja, opisivanja, uspoređivanja, zaključivanja i primjene u životu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interes za promatranje prirode i prirodnih pojava </a:t>
            </a:r>
            <a:br>
              <a:rPr lang="hr-HR" dirty="0" smtClean="0"/>
            </a:b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ODGOJNI: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ekološku svijest kod učenika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pravilan odnos prema prirodi, živjeti u skladu s prirodom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Oblici rada: </a:t>
            </a:r>
            <a:r>
              <a:rPr lang="hr-HR" dirty="0" smtClean="0"/>
              <a:t>frontalni, individualni, rad u skupini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Izvori i nastavna sredstva: </a:t>
            </a:r>
            <a:r>
              <a:rPr lang="hr-HR" dirty="0" smtClean="0"/>
              <a:t>neposredna stvarnost</a:t>
            </a:r>
            <a:r>
              <a:rPr lang="hr-HR" b="1" dirty="0" smtClean="0"/>
              <a:t>, </a:t>
            </a:r>
            <a:r>
              <a:rPr lang="hr-HR" dirty="0" smtClean="0"/>
              <a:t>udžbenik </a:t>
            </a:r>
            <a:r>
              <a:rPr lang="hr-HR" i="1" dirty="0" smtClean="0"/>
              <a:t>Korak u svijet 4</a:t>
            </a:r>
            <a:r>
              <a:rPr lang="hr-HR" dirty="0" smtClean="0"/>
              <a:t>, radna bilježnica </a:t>
            </a:r>
            <a:r>
              <a:rPr lang="hr-HR" i="1" dirty="0" smtClean="0"/>
              <a:t>Korak u svijet 4</a:t>
            </a:r>
            <a:r>
              <a:rPr lang="hr-HR" dirty="0" smtClean="0"/>
              <a:t>, plakatni papir, flomasteri u boji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Korelacija: 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Hrvatski jezik</a:t>
            </a:r>
            <a:r>
              <a:rPr lang="hr-HR" dirty="0" smtClean="0"/>
              <a:t>: jezično izražavanje, opisivanje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Likovna kultura</a:t>
            </a:r>
            <a:r>
              <a:rPr lang="hr-HR" dirty="0" smtClean="0"/>
              <a:t>: akromatski tonovi boja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MOGUĆI TIJEK NASTAVE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UVOD: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Organiziramo popularnu dječju igru </a:t>
            </a:r>
            <a:r>
              <a:rPr lang="hr-HR" i="1" dirty="0" smtClean="0"/>
              <a:t>Vješala</a:t>
            </a:r>
            <a:r>
              <a:rPr lang="hr-HR" dirty="0" smtClean="0"/>
              <a:t> u kojoj učenici trebaju pogoditi zadani pojam: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                          _ _ _ _  -  _ _ _ _ _   _ _ _ _ _ _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                          (ZRAK – UVJET    ŽIVOTA)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Nakon otkrivanja pojma pokušavamo zajednički objasniti zbog čega je zrak uvjet života.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GLAVNI DIO: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Učenike podijelimo u skupine. Svaka skupina dobije zadatak koji će prikazati crtežom i tekstom.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1. Koja su svojstva zraka?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2. Kako biljke poboljšavaju kvalitetu zraka?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3. Zbog čega nastaje smog?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4. Kako zagađenje zraka djeluje na živi svijet?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Izložene gotove plakate predstavnici skupina kratko predstavljaju. Ostali učenici mogu predstavnicima skupina postavljati pitanja.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ZAVRŠNI DIO: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Nastavljamo individualnim radom na preostalim zadacima u radnoj bilježnici.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819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B33BD4-62B7-4532-944E-02935CD98FB9}" type="slidenum">
              <a:rPr lang="hr-HR" altLang="sr-Latn-R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r-HR" altLang="sr-Latn-RS" smtClean="0"/>
              <a:t>Upute za igru:</a:t>
            </a:r>
          </a:p>
          <a:p>
            <a:pPr>
              <a:spcBef>
                <a:spcPct val="0"/>
              </a:spcBef>
            </a:pPr>
            <a:endParaRPr lang="hr-HR" altLang="sr-Latn-RS" smtClean="0"/>
          </a:p>
          <a:p>
            <a:pPr>
              <a:spcBef>
                <a:spcPct val="0"/>
              </a:spcBef>
            </a:pPr>
            <a:r>
              <a:rPr lang="hr-HR" altLang="sr-Latn-RS" smtClean="0"/>
              <a:t>Skupine se dogovaraju i pogađaju slova. Ako pogode slovo mogu nastaviti pogađati, a ako pogriješe crta se dio “vješala” i skupina mora prepustit red narednoj skupini.</a:t>
            </a:r>
          </a:p>
          <a:p>
            <a:pPr>
              <a:spcBef>
                <a:spcPct val="0"/>
              </a:spcBef>
            </a:pPr>
            <a:r>
              <a:rPr lang="hr-HR" altLang="sr-Latn-RS" smtClean="0"/>
              <a:t>Skupine čije greške prouzroče dovršenje crteža “vješala” ispadaju iz igre, a “vješala” se crtaju iz početka za preostale skupine sve dok se pojam ne pogodi.</a:t>
            </a:r>
          </a:p>
          <a:p>
            <a:pPr>
              <a:spcBef>
                <a:spcPct val="0"/>
              </a:spcBef>
            </a:pPr>
            <a:endParaRPr lang="hr-HR" altLang="sr-Latn-RS" smtClean="0"/>
          </a:p>
          <a:p>
            <a:pPr>
              <a:spcBef>
                <a:spcPct val="0"/>
              </a:spcBef>
            </a:pPr>
            <a:r>
              <a:rPr lang="hr-HR" altLang="sr-Latn-RS" smtClean="0"/>
              <a:t>Tehničke upute: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hr-HR" altLang="sr-Latn-RS" smtClean="0"/>
              <a:t> pljesak: pogodak   - klikom na zadano slovo otvaramo isto i u zadanom pojmu; potrebno je klikati dok se sva ista slova ne otvore u pojmu;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hr-HR" altLang="sr-Latn-RS" smtClean="0"/>
              <a:t> mjehurić: promašaj  - crtanje dijela “vješala”</a:t>
            </a:r>
          </a:p>
          <a:p>
            <a:pPr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3BD54-EB35-4558-B127-9B00E1044198}" type="slidenum">
              <a:rPr lang="hr-HR" altLang="sr-Latn-R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Tehničke upute: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dirty="0" smtClean="0"/>
              <a:t> pljesak: pogodak   - klikom na zadano slovo otvaramo isto i u zadanom pojmu; potrebno je </a:t>
            </a:r>
            <a:r>
              <a:rPr lang="hr-HR" dirty="0" err="1" smtClean="0"/>
              <a:t>klikati</a:t>
            </a:r>
            <a:r>
              <a:rPr lang="hr-HR" dirty="0" smtClean="0"/>
              <a:t> dok se sva ista slova ne otvore u pojmu;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dirty="0" smtClean="0"/>
              <a:t> mjehurić: promašaj  - crtanje dijela “vješala”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Nastavna jedinica:  ZRAK – UVJET ŽIVOTA                                                                                                                 redni broj sata: 74.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Tip sata:  </a:t>
            </a:r>
            <a:r>
              <a:rPr lang="hr-HR" dirty="0" smtClean="0"/>
              <a:t>praktično-istraživački rad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Ključni pojmovi: </a:t>
            </a:r>
            <a:r>
              <a:rPr lang="hr-HR" dirty="0" smtClean="0"/>
              <a:t>zrak, svojstva zraka, sastav zraka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Nastavne metode: </a:t>
            </a:r>
            <a:r>
              <a:rPr lang="hr-HR" dirty="0" smtClean="0"/>
              <a:t>verbalne, zorne i praktične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Zadaci nastave: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OBRAZOVNI: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upoznati svojstva zraka na temelju pokusa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znati sastav zraka (najzastupljeniji plinovi: kisik, dušik, ugljikov dioksid)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razumjeti važnost zraka za život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razumjeti važnost zaštite zraka od onečišćenja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sposobnost izvođenja pokusa, motrenja, opisivanja, uspoređivanja, zaključivanja i primjene u životu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interes za promatranje prirode i prirodnih pojava </a:t>
            </a:r>
            <a:br>
              <a:rPr lang="hr-HR" dirty="0" smtClean="0"/>
            </a:b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ODGOJNI: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ekološku svijest kod učenika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pravilan odnos prema prirodi, živjeti u skladu s prirodom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Oblici rada: </a:t>
            </a:r>
            <a:r>
              <a:rPr lang="hr-HR" dirty="0" smtClean="0"/>
              <a:t>frontalni, individualni, rad u skupini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Izvori i nastavna sredstva: </a:t>
            </a:r>
            <a:r>
              <a:rPr lang="hr-HR" dirty="0" smtClean="0"/>
              <a:t>neposredna stvarnost</a:t>
            </a:r>
            <a:r>
              <a:rPr lang="hr-HR" b="1" dirty="0" smtClean="0"/>
              <a:t>, </a:t>
            </a:r>
            <a:r>
              <a:rPr lang="hr-HR" dirty="0" smtClean="0"/>
              <a:t>udžbenik </a:t>
            </a:r>
            <a:r>
              <a:rPr lang="hr-HR" i="1" dirty="0" smtClean="0"/>
              <a:t>Korak u svijet 4</a:t>
            </a:r>
            <a:r>
              <a:rPr lang="hr-HR" dirty="0" smtClean="0"/>
              <a:t>, radna bilježnica </a:t>
            </a:r>
            <a:r>
              <a:rPr lang="hr-HR" i="1" dirty="0" smtClean="0"/>
              <a:t>Korak u svijet 4</a:t>
            </a:r>
            <a:r>
              <a:rPr lang="hr-HR" dirty="0" smtClean="0"/>
              <a:t>, plakatni papir, flomasteri u boji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Korelacija: 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Hrvatski jezik</a:t>
            </a:r>
            <a:r>
              <a:rPr lang="hr-HR" dirty="0" smtClean="0"/>
              <a:t>: jezično izražavanje, opisivanje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Likovna kultura</a:t>
            </a:r>
            <a:r>
              <a:rPr lang="hr-HR" dirty="0" smtClean="0"/>
              <a:t>: akromatski tonovi boja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MOGUĆI TIJEK NASTAVE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UVOD: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Organiziramo popularnu dječju igru </a:t>
            </a:r>
            <a:r>
              <a:rPr lang="hr-HR" i="1" dirty="0" smtClean="0"/>
              <a:t>Vješala</a:t>
            </a:r>
            <a:r>
              <a:rPr lang="hr-HR" dirty="0" smtClean="0"/>
              <a:t> u kojoj učenici trebaju pogoditi zadani pojam: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                          _ _ _ _  -  _ _ _ _ _   _ _ _ _ _ _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                          (ZRAK – UVJET    ŽIVOTA)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Nakon otkrivanja pojma pokušavamo zajednički objasniti zbog čega je zrak uvjet života.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GLAVNI DIO: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Učenike podijelimo u skupine. Svaka skupina dobije zadatak koji će prikazati crtežom i tekstom.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1. Koja su svojstva zraka?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2. Kako biljke poboljšavaju kvalitetu zraka?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3. Zbog čega nastaje smog?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4. Kako zagađenje zraka djeluje na živi svijet?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Izložene gotove plakate predstavnici skupina kratko predstavljaju. Ostali učenici mogu predstavnicima skupina postavljati pitanja.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ZAVRŠNI DIO: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Nastavljamo individualnim radom na preostalim zadacima u radnoj bilježnici.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E297F5-63E1-4FC7-A41F-77EDBF7E4C01}" type="slidenum">
              <a:rPr lang="hr-HR" altLang="sr-Latn-R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Nastavna jedinica:  ZRAK – UVJET ŽIVOTA                                                                                                                 redni broj sata: 74.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Tip sata:  </a:t>
            </a:r>
            <a:r>
              <a:rPr lang="hr-HR" dirty="0" smtClean="0"/>
              <a:t>praktično-istraživački rad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Ključni pojmovi: </a:t>
            </a:r>
            <a:r>
              <a:rPr lang="hr-HR" dirty="0" smtClean="0"/>
              <a:t>zrak, svojstva zraka, sastav zraka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Nastavne metode: </a:t>
            </a:r>
            <a:r>
              <a:rPr lang="hr-HR" dirty="0" smtClean="0"/>
              <a:t>verbalne, zorne i praktične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Zadaci nastave: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OBRAZOVNI: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upoznati svojstva zraka na temelju pokusa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znati sastav zraka (najzastupljeniji plinovi: kisik, dušik, ugljikov dioksid)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razumjeti važnost zraka za život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razumjeti važnost zaštite zraka od onečišćenja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sposobnost izvođenja pokusa, motrenja, opisivanja, uspoređivanja, zaključivanja i primjene u životu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interes za promatranje prirode i prirodnih pojava </a:t>
            </a:r>
            <a:br>
              <a:rPr lang="hr-HR" dirty="0" smtClean="0"/>
            </a:b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ODGOJNI: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ekološku svijest kod učenika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razvijati pravilan odnos prema prirodi, živjeti u skladu s prirodom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Oblici rada: </a:t>
            </a:r>
            <a:r>
              <a:rPr lang="hr-HR" dirty="0" smtClean="0"/>
              <a:t>frontalni, individualni, rad u skupini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Izvori i nastavna sredstva: </a:t>
            </a:r>
            <a:r>
              <a:rPr lang="hr-HR" dirty="0" smtClean="0"/>
              <a:t>neposredna stvarnost</a:t>
            </a:r>
            <a:r>
              <a:rPr lang="hr-HR" b="1" dirty="0" smtClean="0"/>
              <a:t>, </a:t>
            </a:r>
            <a:r>
              <a:rPr lang="hr-HR" dirty="0" smtClean="0"/>
              <a:t>udžbenik </a:t>
            </a:r>
            <a:r>
              <a:rPr lang="hr-HR" i="1" dirty="0" smtClean="0"/>
              <a:t>Korak u svijet 4</a:t>
            </a:r>
            <a:r>
              <a:rPr lang="hr-HR" dirty="0" smtClean="0"/>
              <a:t>, radna bilježnica </a:t>
            </a:r>
            <a:r>
              <a:rPr lang="hr-HR" i="1" dirty="0" smtClean="0"/>
              <a:t>Korak u svijet 4</a:t>
            </a:r>
            <a:r>
              <a:rPr lang="hr-HR" dirty="0" smtClean="0"/>
              <a:t>, plakatni papir, flomasteri u boji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Korelacija: 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Hrvatski jezik</a:t>
            </a:r>
            <a:r>
              <a:rPr lang="hr-HR" dirty="0" smtClean="0"/>
              <a:t>: jezično izražavanje, opisivanje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Likovna kultura</a:t>
            </a:r>
            <a:r>
              <a:rPr lang="hr-HR" dirty="0" smtClean="0"/>
              <a:t>: akromatski tonovi boja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MOGUĆI TIJEK NASTAVE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 </a:t>
            </a:r>
            <a:endParaRPr lang="hr-H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UVOD: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Organiziramo popularnu dječju igru </a:t>
            </a:r>
            <a:r>
              <a:rPr lang="hr-HR" i="1" dirty="0" smtClean="0"/>
              <a:t>Vješala</a:t>
            </a:r>
            <a:r>
              <a:rPr lang="hr-HR" dirty="0" smtClean="0"/>
              <a:t> u kojoj učenici trebaju pogoditi zadani pojam: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                          _ _ _ _  -  _ _ _ _ _   _ _ _ _ _ _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                          (ZRAK – UVJET    ŽIVOTA)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Nakon otkrivanja pojma pokušavamo zajednički objasniti zbog čega je zrak uvjet života.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GLAVNI DIO: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Učenike podijelimo u skupine. Svaka skupina dobije zadatak koji će prikazati crtežom i tekstom.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1. Koja su svojstva zraka?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2. Kako biljke poboljšavaju kvalitetu zraka?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3. Zbog čega nastaje smog?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4. Kako zagađenje zraka djeluje na živi svijet?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Izložene gotove plakate predstavnici skupina kratko predstavljaju. Ostali učenici mogu predstavnicima skupina postavljati pitanja.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ZAVRŠNI DIO: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Nastavljamo individualnim radom na preostalim zadacima u radnoj bilježnici.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9B1502-8CBD-4EB5-AF90-7877E9B8F158}" type="slidenum">
              <a:rPr lang="hr-HR" altLang="sr-Latn-R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731D9-0E61-4B6C-A96A-D0E7C615F4DF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74909-EEB8-4DD4-94BC-5B75510F17F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67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37AD-9799-44BC-99EA-0CBDFFE7702A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32652-DF28-461C-BBE7-4B99431774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939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64ACD-A3D4-43EF-A0EE-998A63BD3E89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989CA-DF10-4520-8DD1-F25129A076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712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D5B8-4907-4CE4-A90C-3FD22176DA1B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BA2D-0EE7-4A4E-8554-91AA936E8F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597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283A-4084-4679-96DF-1024F438CA57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78B2-7297-47B8-BE25-478328C9AD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807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51832-3234-4C5F-8F9F-00E138F46A27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E71B-9A40-4B35-9090-B60CEDC4435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247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35E27-3DCD-42FF-BCE1-E41974CC1EC7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BCC9D-EA1F-4637-8C70-9B888B9661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391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6DED-07EF-42AC-99E9-388F5E2D2600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05489-B0BF-4B6C-BA87-124D43F64B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672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50EB-5FBF-4358-AFD8-87B8C9EDB13C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CA158-FB01-42FA-99E0-E7D2719830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60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9A26-AB52-4973-BB51-C181DB0E2D5F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1AD9-C3B7-407C-92A8-D195BA8F029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636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16D89-3E49-4C5A-BF8F-C4703C375ADF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AB59-BCDE-4FA9-B292-D9A458A9E0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046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C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D9DC9-797D-486D-8760-C7C92DD09261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B3F4A6-4AAC-4F4C-B839-4B728700A5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CDE5">
            <a:alpha val="8588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b="1" smtClean="0"/>
              <a:t>ZRAK</a:t>
            </a:r>
            <a:endParaRPr lang="hr-HR" altLang="sr-Latn-RS" smtClean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praktično-istraživački </a:t>
            </a:r>
            <a:r>
              <a:rPr lang="hr-HR" dirty="0" smtClean="0"/>
              <a:t>rad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Igra:   Pogodi zadani pojam </a:t>
            </a:r>
          </a:p>
        </p:txBody>
      </p:sp>
      <p:sp>
        <p:nvSpPr>
          <p:cNvPr id="307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hr-HR" altLang="sr-Latn-RS" smtClean="0"/>
          </a:p>
          <a:p>
            <a:pPr>
              <a:buFont typeface="Arial" charset="0"/>
              <a:buNone/>
            </a:pPr>
            <a:r>
              <a:rPr lang="hr-HR" altLang="sr-Latn-RS" smtClean="0"/>
              <a:t>Zadatak:  pogoditi pojam otkrivajući slova</a:t>
            </a:r>
          </a:p>
          <a:p>
            <a:pPr>
              <a:buFont typeface="Arial" charset="0"/>
              <a:buNone/>
            </a:pPr>
            <a:endParaRPr lang="hr-HR" altLang="sr-Latn-RS" smtClean="0"/>
          </a:p>
          <a:p>
            <a:pPr>
              <a:buFont typeface="Arial" charset="0"/>
              <a:buNone/>
            </a:pPr>
            <a:r>
              <a:rPr lang="hr-HR" altLang="sr-Latn-RS" smtClean="0"/>
              <a:t>Pravila igre:</a:t>
            </a:r>
          </a:p>
          <a:p>
            <a:r>
              <a:rPr lang="hr-HR" altLang="sr-Latn-RS" smtClean="0"/>
              <a:t>Po pravilima igre </a:t>
            </a:r>
            <a:r>
              <a:rPr lang="hr-HR" altLang="sr-Latn-RS" i="1" smtClean="0"/>
              <a:t>Vješala </a:t>
            </a:r>
            <a:r>
              <a:rPr lang="hr-HR" altLang="sr-Latn-RS" smtClean="0"/>
              <a:t>(crtamo ih na ploči)</a:t>
            </a:r>
            <a:endParaRPr lang="hr-HR" altLang="sr-Latn-RS" i="1" smtClean="0"/>
          </a:p>
          <a:p>
            <a:r>
              <a:rPr lang="hr-HR" altLang="sr-Latn-RS" smtClean="0"/>
              <a:t>Igraju 4 skupine</a:t>
            </a:r>
          </a:p>
          <a:p>
            <a:endParaRPr lang="hr-HR" altLang="sr-Latn-RS" smtClean="0"/>
          </a:p>
          <a:p>
            <a:pPr>
              <a:buFont typeface="Arial" charset="0"/>
              <a:buNone/>
            </a:pPr>
            <a:endParaRPr lang="hr-HR" altLang="sr-Latn-RS" smtClean="0"/>
          </a:p>
          <a:p>
            <a:endParaRPr lang="hr-HR" altLang="sr-Latn-RS" smtClean="0"/>
          </a:p>
          <a:p>
            <a:endParaRPr lang="hr-HR" altLang="sr-Latn-RS" smtClean="0"/>
          </a:p>
          <a:p>
            <a:pPr>
              <a:buFont typeface="Arial" charset="0"/>
              <a:buNone/>
            </a:pPr>
            <a:endParaRPr lang="hr-HR" altLang="sr-Latn-RS" smtClean="0"/>
          </a:p>
          <a:p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rnja piramida 13" hidden="1"/>
          <p:cNvSpPr/>
          <p:nvPr/>
        </p:nvSpPr>
        <p:spPr>
          <a:xfrm>
            <a:off x="1143000" y="3286125"/>
            <a:ext cx="7143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cxnSp>
        <p:nvCxnSpPr>
          <p:cNvPr id="61" name="Ravni poveznik 60"/>
          <p:cNvCxnSpPr/>
          <p:nvPr/>
        </p:nvCxnSpPr>
        <p:spPr>
          <a:xfrm>
            <a:off x="4071938" y="1357313"/>
            <a:ext cx="357187" cy="1587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vni poveznik 73"/>
          <p:cNvCxnSpPr/>
          <p:nvPr/>
        </p:nvCxnSpPr>
        <p:spPr>
          <a:xfrm>
            <a:off x="1571625" y="1428750"/>
            <a:ext cx="500063" cy="1588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vni poveznik 74"/>
          <p:cNvCxnSpPr/>
          <p:nvPr/>
        </p:nvCxnSpPr>
        <p:spPr>
          <a:xfrm>
            <a:off x="1714500" y="1714500"/>
            <a:ext cx="500063" cy="1588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1357313" y="2000250"/>
            <a:ext cx="500062" cy="1588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2000250" y="2000250"/>
            <a:ext cx="500063" cy="1588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ica 23"/>
          <p:cNvGraphicFramePr>
            <a:graphicFrameLocks noGrp="1"/>
          </p:cNvGraphicFramePr>
          <p:nvPr/>
        </p:nvGraphicFramePr>
        <p:xfrm>
          <a:off x="357188" y="5429250"/>
          <a:ext cx="8286750" cy="1285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</a:tblGrid>
              <a:tr h="642938"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</a:tr>
              <a:tr h="642938"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25" name="Krnja piramida 24"/>
          <p:cNvSpPr/>
          <p:nvPr/>
        </p:nvSpPr>
        <p:spPr>
          <a:xfrm>
            <a:off x="285720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A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6" name="Krnja piramida 25"/>
          <p:cNvSpPr/>
          <p:nvPr/>
        </p:nvSpPr>
        <p:spPr>
          <a:xfrm>
            <a:off x="857224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B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7" name="Krnja piramida 26"/>
          <p:cNvSpPr/>
          <p:nvPr/>
        </p:nvSpPr>
        <p:spPr>
          <a:xfrm>
            <a:off x="1428728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C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8" name="Krnja piramida 27"/>
          <p:cNvSpPr/>
          <p:nvPr/>
        </p:nvSpPr>
        <p:spPr>
          <a:xfrm>
            <a:off x="2000232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Č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9" name="Krnja piramida 28"/>
          <p:cNvSpPr/>
          <p:nvPr/>
        </p:nvSpPr>
        <p:spPr>
          <a:xfrm>
            <a:off x="2571736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Ć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0" name="Krnja piramida 29"/>
          <p:cNvSpPr/>
          <p:nvPr/>
        </p:nvSpPr>
        <p:spPr>
          <a:xfrm>
            <a:off x="3143240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D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1" name="Krnja piramida 30"/>
          <p:cNvSpPr/>
          <p:nvPr/>
        </p:nvSpPr>
        <p:spPr>
          <a:xfrm>
            <a:off x="3643306" y="5429264"/>
            <a:ext cx="714380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DŽ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2" name="Krnja piramida 31"/>
          <p:cNvSpPr/>
          <p:nvPr/>
        </p:nvSpPr>
        <p:spPr>
          <a:xfrm>
            <a:off x="4214810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Đ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3" name="Krnja piramida 32"/>
          <p:cNvSpPr/>
          <p:nvPr/>
        </p:nvSpPr>
        <p:spPr>
          <a:xfrm>
            <a:off x="4786314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E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4" name="Krnja piramida 33"/>
          <p:cNvSpPr/>
          <p:nvPr/>
        </p:nvSpPr>
        <p:spPr>
          <a:xfrm>
            <a:off x="5357818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F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5" name="Krnja piramida 34"/>
          <p:cNvSpPr/>
          <p:nvPr/>
        </p:nvSpPr>
        <p:spPr>
          <a:xfrm>
            <a:off x="5857884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G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6" name="Krnja piramida 35"/>
          <p:cNvSpPr/>
          <p:nvPr/>
        </p:nvSpPr>
        <p:spPr>
          <a:xfrm>
            <a:off x="6429388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H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7" name="Krnja piramida 36"/>
          <p:cNvSpPr/>
          <p:nvPr/>
        </p:nvSpPr>
        <p:spPr>
          <a:xfrm>
            <a:off x="7000892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I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8" name="Krnja piramida 37"/>
          <p:cNvSpPr/>
          <p:nvPr/>
        </p:nvSpPr>
        <p:spPr>
          <a:xfrm>
            <a:off x="7572396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J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9" name="Krnja piramida 38"/>
          <p:cNvSpPr/>
          <p:nvPr/>
        </p:nvSpPr>
        <p:spPr>
          <a:xfrm>
            <a:off x="8143900" y="5429264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K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0" name="Krnja piramida 39"/>
          <p:cNvSpPr/>
          <p:nvPr/>
        </p:nvSpPr>
        <p:spPr>
          <a:xfrm>
            <a:off x="285720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L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1" name="Krnja piramida 40"/>
          <p:cNvSpPr/>
          <p:nvPr/>
        </p:nvSpPr>
        <p:spPr>
          <a:xfrm>
            <a:off x="857224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LJ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2" name="Krnja piramida 41"/>
          <p:cNvSpPr/>
          <p:nvPr/>
        </p:nvSpPr>
        <p:spPr>
          <a:xfrm>
            <a:off x="1428728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M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3" name="Krnja piramida 42"/>
          <p:cNvSpPr/>
          <p:nvPr/>
        </p:nvSpPr>
        <p:spPr>
          <a:xfrm>
            <a:off x="2000232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N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4" name="Krnja piramida 43"/>
          <p:cNvSpPr/>
          <p:nvPr/>
        </p:nvSpPr>
        <p:spPr>
          <a:xfrm>
            <a:off x="2571736" y="6072206"/>
            <a:ext cx="642942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NJ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5" name="Krnja piramida 44"/>
          <p:cNvSpPr/>
          <p:nvPr/>
        </p:nvSpPr>
        <p:spPr>
          <a:xfrm>
            <a:off x="3143240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O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6" name="Krnja piramida 45"/>
          <p:cNvSpPr/>
          <p:nvPr/>
        </p:nvSpPr>
        <p:spPr>
          <a:xfrm>
            <a:off x="3643306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P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7" name="Krnja piramida 46"/>
          <p:cNvSpPr/>
          <p:nvPr/>
        </p:nvSpPr>
        <p:spPr>
          <a:xfrm>
            <a:off x="4214810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R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8" name="Krnja piramida 47"/>
          <p:cNvSpPr/>
          <p:nvPr/>
        </p:nvSpPr>
        <p:spPr>
          <a:xfrm>
            <a:off x="4786314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S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9" name="Krnja piramida 48"/>
          <p:cNvSpPr/>
          <p:nvPr/>
        </p:nvSpPr>
        <p:spPr>
          <a:xfrm>
            <a:off x="5357818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Š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0" name="Krnja piramida 49"/>
          <p:cNvSpPr/>
          <p:nvPr/>
        </p:nvSpPr>
        <p:spPr>
          <a:xfrm>
            <a:off x="5857884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T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Krnja piramida 50"/>
          <p:cNvSpPr/>
          <p:nvPr/>
        </p:nvSpPr>
        <p:spPr>
          <a:xfrm>
            <a:off x="6429388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U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2" name="Krnja piramida 51"/>
          <p:cNvSpPr/>
          <p:nvPr/>
        </p:nvSpPr>
        <p:spPr>
          <a:xfrm>
            <a:off x="7000892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V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3" name="Krnja piramida 52"/>
          <p:cNvSpPr/>
          <p:nvPr/>
        </p:nvSpPr>
        <p:spPr>
          <a:xfrm>
            <a:off x="7572396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Z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4" name="Krnja piramida 53"/>
          <p:cNvSpPr/>
          <p:nvPr/>
        </p:nvSpPr>
        <p:spPr>
          <a:xfrm>
            <a:off x="8143900" y="6072206"/>
            <a:ext cx="571504" cy="64294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 w="2857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Ž</a:t>
            </a:r>
            <a:endParaRPr lang="hr-HR" dirty="0">
              <a:ln w="28575">
                <a:solidFill>
                  <a:schemeClr val="accent2">
                    <a:lumMod val="7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80" name="Elipsa 79"/>
          <p:cNvSpPr/>
          <p:nvPr/>
        </p:nvSpPr>
        <p:spPr>
          <a:xfrm>
            <a:off x="714348" y="1142984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6" name="Elipsa 95"/>
          <p:cNvSpPr/>
          <p:nvPr/>
        </p:nvSpPr>
        <p:spPr>
          <a:xfrm>
            <a:off x="1500166" y="1000108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7" name="Elipsa 96"/>
          <p:cNvSpPr/>
          <p:nvPr/>
        </p:nvSpPr>
        <p:spPr>
          <a:xfrm>
            <a:off x="2285984" y="1071546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8" name="Elipsa 97"/>
          <p:cNvSpPr/>
          <p:nvPr/>
        </p:nvSpPr>
        <p:spPr>
          <a:xfrm>
            <a:off x="3071802" y="928670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9" name="Elipsa 98"/>
          <p:cNvSpPr/>
          <p:nvPr/>
        </p:nvSpPr>
        <p:spPr>
          <a:xfrm>
            <a:off x="4500562" y="928670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3" name="Elipsa 102"/>
          <p:cNvSpPr/>
          <p:nvPr/>
        </p:nvSpPr>
        <p:spPr>
          <a:xfrm>
            <a:off x="5286380" y="1071546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4" name="Elipsa 103"/>
          <p:cNvSpPr/>
          <p:nvPr/>
        </p:nvSpPr>
        <p:spPr>
          <a:xfrm>
            <a:off x="6000760" y="857232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5" name="Elipsa 104"/>
          <p:cNvSpPr/>
          <p:nvPr/>
        </p:nvSpPr>
        <p:spPr>
          <a:xfrm>
            <a:off x="6786578" y="928670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6" name="Elipsa 105"/>
          <p:cNvSpPr/>
          <p:nvPr/>
        </p:nvSpPr>
        <p:spPr>
          <a:xfrm>
            <a:off x="7572396" y="1142984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7" name="Elipsa 106"/>
          <p:cNvSpPr/>
          <p:nvPr/>
        </p:nvSpPr>
        <p:spPr>
          <a:xfrm>
            <a:off x="2571736" y="2285992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8" name="Elipsa 107"/>
          <p:cNvSpPr/>
          <p:nvPr/>
        </p:nvSpPr>
        <p:spPr>
          <a:xfrm>
            <a:off x="3428992" y="2357430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9" name="Elipsa 108"/>
          <p:cNvSpPr/>
          <p:nvPr/>
        </p:nvSpPr>
        <p:spPr>
          <a:xfrm>
            <a:off x="4286248" y="2428868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0" name="Elipsa 109"/>
          <p:cNvSpPr/>
          <p:nvPr/>
        </p:nvSpPr>
        <p:spPr>
          <a:xfrm>
            <a:off x="5143504" y="2500306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1" name="Elipsa 110"/>
          <p:cNvSpPr/>
          <p:nvPr/>
        </p:nvSpPr>
        <p:spPr>
          <a:xfrm>
            <a:off x="5929322" y="2357430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2" name="Elipsa 111"/>
          <p:cNvSpPr/>
          <p:nvPr/>
        </p:nvSpPr>
        <p:spPr>
          <a:xfrm>
            <a:off x="1714480" y="2428868"/>
            <a:ext cx="785818" cy="78581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solidFill>
              <a:schemeClr val="accent1">
                <a:shade val="50000"/>
                <a:alpha val="33000"/>
              </a:schemeClr>
            </a:solidFill>
          </a:ln>
          <a:effectLst>
            <a:outerShdw blurRad="12700" dist="292100" dir="2160000" sx="1000" sy="1000" algn="ctr" rotWithShape="0">
              <a:schemeClr val="tx2">
                <a:lumMod val="60000"/>
                <a:lumOff val="40000"/>
                <a:alpha val="0"/>
              </a:schemeClr>
            </a:outerShdw>
          </a:effectLst>
          <a:scene3d>
            <a:camera prst="orthographicFront"/>
            <a:lightRig rig="flat" dir="t"/>
          </a:scene3d>
          <a:sp3d extrusionH="768350" contourW="6350" prstMaterial="translucentPowder">
            <a:bevelT w="336550" h="330200"/>
            <a:bevelB w="533400" h="508000"/>
            <a:extrusionClr>
              <a:schemeClr val="accent1">
                <a:lumMod val="20000"/>
                <a:lumOff val="80000"/>
              </a:schemeClr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6" name="Krnja piramida 55"/>
          <p:cNvSpPr/>
          <p:nvPr/>
        </p:nvSpPr>
        <p:spPr>
          <a:xfrm>
            <a:off x="857224" y="1214422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Krnja piramida 56"/>
          <p:cNvSpPr/>
          <p:nvPr/>
        </p:nvSpPr>
        <p:spPr>
          <a:xfrm>
            <a:off x="1643042" y="1000108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Krnja piramida 57"/>
          <p:cNvSpPr/>
          <p:nvPr/>
        </p:nvSpPr>
        <p:spPr>
          <a:xfrm>
            <a:off x="2357422" y="1142984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9" name="Krnja piramida 58"/>
          <p:cNvSpPr/>
          <p:nvPr/>
        </p:nvSpPr>
        <p:spPr>
          <a:xfrm>
            <a:off x="3214678" y="1000108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3" name="Zaobljeni pravokutnik 112"/>
          <p:cNvSpPr/>
          <p:nvPr/>
        </p:nvSpPr>
        <p:spPr>
          <a:xfrm>
            <a:off x="4000500" y="1285875"/>
            <a:ext cx="428625" cy="1428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2" name="Krnja piramida 61"/>
          <p:cNvSpPr/>
          <p:nvPr/>
        </p:nvSpPr>
        <p:spPr>
          <a:xfrm>
            <a:off x="4572000" y="1000108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Krnja piramida 62"/>
          <p:cNvSpPr/>
          <p:nvPr/>
        </p:nvSpPr>
        <p:spPr>
          <a:xfrm>
            <a:off x="5357818" y="1142984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4" name="Krnja piramida 63"/>
          <p:cNvSpPr/>
          <p:nvPr/>
        </p:nvSpPr>
        <p:spPr>
          <a:xfrm>
            <a:off x="6072198" y="928670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5" name="Krnja piramida 64"/>
          <p:cNvSpPr/>
          <p:nvPr/>
        </p:nvSpPr>
        <p:spPr>
          <a:xfrm>
            <a:off x="6858016" y="1000108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6" name="Krnja piramida 65"/>
          <p:cNvSpPr/>
          <p:nvPr/>
        </p:nvSpPr>
        <p:spPr>
          <a:xfrm>
            <a:off x="7715272" y="1214422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8" name="Krnja piramida 67"/>
          <p:cNvSpPr/>
          <p:nvPr/>
        </p:nvSpPr>
        <p:spPr>
          <a:xfrm>
            <a:off x="2714612" y="2357430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9" name="Krnja piramida 68"/>
          <p:cNvSpPr/>
          <p:nvPr/>
        </p:nvSpPr>
        <p:spPr>
          <a:xfrm>
            <a:off x="3571868" y="2357430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0" name="Krnja piramida 69"/>
          <p:cNvSpPr/>
          <p:nvPr/>
        </p:nvSpPr>
        <p:spPr>
          <a:xfrm>
            <a:off x="4357686" y="2428868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1" name="Krnja piramida 70"/>
          <p:cNvSpPr/>
          <p:nvPr/>
        </p:nvSpPr>
        <p:spPr>
          <a:xfrm>
            <a:off x="5214942" y="2571744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" name="Krnja piramida 71"/>
          <p:cNvSpPr/>
          <p:nvPr/>
        </p:nvSpPr>
        <p:spPr>
          <a:xfrm>
            <a:off x="6072198" y="2357430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7" name="Krnja piramida 66"/>
          <p:cNvSpPr/>
          <p:nvPr/>
        </p:nvSpPr>
        <p:spPr>
          <a:xfrm>
            <a:off x="1785918" y="2500306"/>
            <a:ext cx="571504" cy="642942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</a:t>
            </a:r>
            <a:endParaRPr lang="hr-H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4" name="Elipsa 123"/>
          <p:cNvSpPr/>
          <p:nvPr/>
        </p:nvSpPr>
        <p:spPr>
          <a:xfrm>
            <a:off x="0" y="2357430"/>
            <a:ext cx="4429124" cy="4143404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3" name="Elipsa 72"/>
          <p:cNvSpPr/>
          <p:nvPr/>
        </p:nvSpPr>
        <p:spPr>
          <a:xfrm>
            <a:off x="8143900" y="2786058"/>
            <a:ext cx="571504" cy="571504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8" name="Elipsa 77"/>
          <p:cNvSpPr/>
          <p:nvPr/>
        </p:nvSpPr>
        <p:spPr>
          <a:xfrm>
            <a:off x="0" y="1714488"/>
            <a:ext cx="4071902" cy="3929090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9" name="Elipsa 78"/>
          <p:cNvSpPr/>
          <p:nvPr/>
        </p:nvSpPr>
        <p:spPr>
          <a:xfrm>
            <a:off x="7286644" y="3429000"/>
            <a:ext cx="642942" cy="714380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1" name="Elipsa 80"/>
          <p:cNvSpPr/>
          <p:nvPr/>
        </p:nvSpPr>
        <p:spPr>
          <a:xfrm>
            <a:off x="8358214" y="4000504"/>
            <a:ext cx="428628" cy="42862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2" name="Elipsa 81"/>
          <p:cNvSpPr/>
          <p:nvPr/>
        </p:nvSpPr>
        <p:spPr>
          <a:xfrm>
            <a:off x="7072330" y="4572008"/>
            <a:ext cx="285752" cy="285752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3" name="Elipsa 82"/>
          <p:cNvSpPr/>
          <p:nvPr/>
        </p:nvSpPr>
        <p:spPr>
          <a:xfrm>
            <a:off x="6215074" y="4286256"/>
            <a:ext cx="285752" cy="285752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4" name="Elipsa 83"/>
          <p:cNvSpPr/>
          <p:nvPr/>
        </p:nvSpPr>
        <p:spPr>
          <a:xfrm>
            <a:off x="6357950" y="3857628"/>
            <a:ext cx="285752" cy="285752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5" name="Elipsa 84"/>
          <p:cNvSpPr/>
          <p:nvPr/>
        </p:nvSpPr>
        <p:spPr>
          <a:xfrm>
            <a:off x="5643570" y="4572008"/>
            <a:ext cx="285752" cy="285752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6" name="Elipsa 85"/>
          <p:cNvSpPr/>
          <p:nvPr/>
        </p:nvSpPr>
        <p:spPr>
          <a:xfrm>
            <a:off x="3571868" y="3714752"/>
            <a:ext cx="642942" cy="642942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7" name="Elipsa 86"/>
          <p:cNvSpPr/>
          <p:nvPr/>
        </p:nvSpPr>
        <p:spPr>
          <a:xfrm>
            <a:off x="2143108" y="4286256"/>
            <a:ext cx="285752" cy="285752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8" name="Elipsa 87"/>
          <p:cNvSpPr/>
          <p:nvPr/>
        </p:nvSpPr>
        <p:spPr>
          <a:xfrm>
            <a:off x="571472" y="3357562"/>
            <a:ext cx="571504" cy="571504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9" name="Elipsa 88"/>
          <p:cNvSpPr/>
          <p:nvPr/>
        </p:nvSpPr>
        <p:spPr>
          <a:xfrm>
            <a:off x="1214414" y="4500570"/>
            <a:ext cx="428628" cy="42862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0" name="Elipsa 89"/>
          <p:cNvSpPr/>
          <p:nvPr/>
        </p:nvSpPr>
        <p:spPr>
          <a:xfrm>
            <a:off x="1643042" y="3643314"/>
            <a:ext cx="285752" cy="285752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1" name="Elipsa 90"/>
          <p:cNvSpPr/>
          <p:nvPr/>
        </p:nvSpPr>
        <p:spPr>
          <a:xfrm>
            <a:off x="2928926" y="4786322"/>
            <a:ext cx="285752" cy="285752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2" name="Elipsa 91"/>
          <p:cNvSpPr/>
          <p:nvPr/>
        </p:nvSpPr>
        <p:spPr>
          <a:xfrm>
            <a:off x="2000232" y="2357430"/>
            <a:ext cx="4500594" cy="3929090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3" name="Elipsa 92"/>
          <p:cNvSpPr/>
          <p:nvPr/>
        </p:nvSpPr>
        <p:spPr>
          <a:xfrm>
            <a:off x="714348" y="1357298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4" name="Elipsa 93"/>
          <p:cNvSpPr/>
          <p:nvPr/>
        </p:nvSpPr>
        <p:spPr>
          <a:xfrm>
            <a:off x="1428728" y="785794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5" name="Elipsa 94"/>
          <p:cNvSpPr/>
          <p:nvPr/>
        </p:nvSpPr>
        <p:spPr>
          <a:xfrm>
            <a:off x="571472" y="1500174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0" name="Elipsa 99"/>
          <p:cNvSpPr/>
          <p:nvPr/>
        </p:nvSpPr>
        <p:spPr>
          <a:xfrm>
            <a:off x="1500166" y="500042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1" name="Elipsa 100"/>
          <p:cNvSpPr/>
          <p:nvPr/>
        </p:nvSpPr>
        <p:spPr>
          <a:xfrm>
            <a:off x="3214678" y="357166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2" name="Elipsa 101"/>
          <p:cNvSpPr/>
          <p:nvPr/>
        </p:nvSpPr>
        <p:spPr>
          <a:xfrm>
            <a:off x="3929058" y="357166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5" name="Elipsa 114"/>
          <p:cNvSpPr/>
          <p:nvPr/>
        </p:nvSpPr>
        <p:spPr>
          <a:xfrm>
            <a:off x="-714412" y="1785902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6" name="Elipsa 115"/>
          <p:cNvSpPr/>
          <p:nvPr/>
        </p:nvSpPr>
        <p:spPr>
          <a:xfrm>
            <a:off x="-571536" y="1000108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7" name="Elipsa 116"/>
          <p:cNvSpPr/>
          <p:nvPr/>
        </p:nvSpPr>
        <p:spPr>
          <a:xfrm>
            <a:off x="0" y="1428736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8" name="Elipsa 117"/>
          <p:cNvSpPr/>
          <p:nvPr/>
        </p:nvSpPr>
        <p:spPr>
          <a:xfrm>
            <a:off x="-214346" y="1000108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9" name="Elipsa 118"/>
          <p:cNvSpPr/>
          <p:nvPr/>
        </p:nvSpPr>
        <p:spPr>
          <a:xfrm>
            <a:off x="428596" y="928670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0" name="Elipsa 119"/>
          <p:cNvSpPr/>
          <p:nvPr/>
        </p:nvSpPr>
        <p:spPr>
          <a:xfrm>
            <a:off x="1571604" y="1285860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1" name="Elipsa 120"/>
          <p:cNvSpPr/>
          <p:nvPr/>
        </p:nvSpPr>
        <p:spPr>
          <a:xfrm>
            <a:off x="2428860" y="1000108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2" name="Elipsa 121"/>
          <p:cNvSpPr/>
          <p:nvPr/>
        </p:nvSpPr>
        <p:spPr>
          <a:xfrm>
            <a:off x="3214678" y="1000108"/>
            <a:ext cx="5500726" cy="5072098"/>
          </a:xfrm>
          <a:prstGeom prst="ellipse">
            <a:avLst/>
          </a:prstGeom>
          <a:gradFill flip="none" rotWithShape="0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60000"/>
                  <a:lumOff val="40000"/>
                  <a:alpha val="71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600000" scaled="0"/>
            <a:tileRect/>
          </a:gradFill>
          <a:ln cap="rnd"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contourW="6350" prstMaterial="clear">
            <a:bevelT w="247650" h="254000"/>
            <a:bevelB w="406400" h="260350"/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3"/>
                                            </p:cond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1"/>
                                            </p:cond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7"/>
                                            </p:cond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5"/>
                                            </p:cond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1"/>
                                            </p:cond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 nodeType="clickPar">
                      <p:stCondLst>
                        <p:cond delay="0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9"/>
                                            </p:cond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7"/>
                                            </p:cond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5"/>
                                            </p:cond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eliki-dubo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ronioc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3150"/>
            <a:ext cx="9144000" cy="6921150"/>
          </a:xfrm>
          <a:prstGeom prst="rect">
            <a:avLst/>
          </a:prstGeom>
          <a:scene3d>
            <a:camera prst="orthographicFront"/>
            <a:lightRig rig="threePt" dir="t"/>
          </a:scene3d>
          <a:sp3d extrusionH="215900" contourW="6350">
            <a:bevelT w="127000" h="209550"/>
            <a:bevelB w="101600"/>
            <a:extrusionClr>
              <a:schemeClr val="tx2">
                <a:lumMod val="60000"/>
                <a:lumOff val="40000"/>
              </a:schemeClr>
            </a:extrusionClr>
            <a:contourClr>
              <a:schemeClr val="bg1">
                <a:lumMod val="75000"/>
              </a:schemeClr>
            </a:contourClr>
          </a:sp3d>
        </p:spPr>
      </p:pic>
      <p:sp>
        <p:nvSpPr>
          <p:cNvPr id="7" name="Elipsa 6"/>
          <p:cNvSpPr/>
          <p:nvPr/>
        </p:nvSpPr>
        <p:spPr>
          <a:xfrm>
            <a:off x="142844" y="2071678"/>
            <a:ext cx="2071702" cy="1785950"/>
          </a:xfrm>
          <a:prstGeom prst="ellipse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hr-H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Koja su svojstva</a:t>
            </a:r>
          </a:p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zraka?</a:t>
            </a:r>
          </a:p>
        </p:txBody>
      </p:sp>
      <p:sp>
        <p:nvSpPr>
          <p:cNvPr id="11" name="Elipsa 10"/>
          <p:cNvSpPr/>
          <p:nvPr/>
        </p:nvSpPr>
        <p:spPr>
          <a:xfrm>
            <a:off x="5857884" y="2714620"/>
            <a:ext cx="3071834" cy="2786082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73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  <a:alpha val="44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2600000"/>
            </a:lightRig>
          </a:scene3d>
          <a:sp3d extrusionH="152400" prstMaterial="clear">
            <a:bevelT w="139700" h="139700"/>
            <a:extrusionClr>
              <a:schemeClr val="accent1">
                <a:lumMod val="40000"/>
                <a:lumOff val="60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n>
                  <a:solidFill>
                    <a:schemeClr val="bg2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r>
              <a:rPr lang="hr-H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Kako zagađenje zraka djeluje na živi svijet?</a:t>
            </a:r>
          </a:p>
        </p:txBody>
      </p:sp>
      <p:sp>
        <p:nvSpPr>
          <p:cNvPr id="12" name="Elipsa 11"/>
          <p:cNvSpPr/>
          <p:nvPr/>
        </p:nvSpPr>
        <p:spPr>
          <a:xfrm>
            <a:off x="1357290" y="0"/>
            <a:ext cx="2500298" cy="2214578"/>
          </a:xfrm>
          <a:prstGeom prst="ellipse">
            <a:avLst/>
          </a:prstGeom>
          <a:solidFill>
            <a:schemeClr val="tx2">
              <a:lumMod val="60000"/>
              <a:lumOff val="40000"/>
              <a:alpha val="5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hr-H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. Zbog čega nastaje smog?</a:t>
            </a:r>
          </a:p>
        </p:txBody>
      </p:sp>
      <p:sp>
        <p:nvSpPr>
          <p:cNvPr id="13" name="Elipsa 12"/>
          <p:cNvSpPr/>
          <p:nvPr/>
        </p:nvSpPr>
        <p:spPr>
          <a:xfrm>
            <a:off x="4572000" y="0"/>
            <a:ext cx="2571736" cy="250033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  <a:alpha val="44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3. Kako biljke poboljšavaju kvalitetu zraka?</a:t>
            </a:r>
          </a:p>
        </p:txBody>
      </p:sp>
      <p:sp>
        <p:nvSpPr>
          <p:cNvPr id="8" name="Elipsa 7"/>
          <p:cNvSpPr/>
          <p:nvPr/>
        </p:nvSpPr>
        <p:spPr>
          <a:xfrm>
            <a:off x="1142976" y="4071942"/>
            <a:ext cx="714380" cy="642942"/>
          </a:xfrm>
          <a:prstGeom prst="ellipse">
            <a:avLst/>
          </a:prstGeom>
          <a:solidFill>
            <a:schemeClr val="accent1">
              <a:alpha val="54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071670" y="4643446"/>
            <a:ext cx="500066" cy="500066"/>
          </a:xfrm>
          <a:prstGeom prst="ellipse">
            <a:avLst/>
          </a:prstGeom>
          <a:solidFill>
            <a:schemeClr val="accent1"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2857488" y="5214950"/>
            <a:ext cx="500066" cy="500066"/>
          </a:xfrm>
          <a:prstGeom prst="ellipse">
            <a:avLst/>
          </a:prstGeom>
          <a:solidFill>
            <a:schemeClr val="accent1">
              <a:alpha val="3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3286116" y="4572008"/>
            <a:ext cx="357190" cy="3571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5" name="Elipsa 14"/>
          <p:cNvSpPr/>
          <p:nvPr/>
        </p:nvSpPr>
        <p:spPr>
          <a:xfrm>
            <a:off x="1000100" y="5072074"/>
            <a:ext cx="642942" cy="642942"/>
          </a:xfrm>
          <a:prstGeom prst="ellipse">
            <a:avLst/>
          </a:prstGeom>
          <a:solidFill>
            <a:schemeClr val="accent1">
              <a:alpha val="43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2214546" y="5786454"/>
            <a:ext cx="500066" cy="500066"/>
          </a:xfrm>
          <a:prstGeom prst="ellips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gle Prevoditelj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642938" y="142875"/>
            <a:ext cx="7772400" cy="1285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/>
              <a:t>Nastavna jedinica:  ZRAK – UVJET ŽIVOTA                                                                                                               redni broj sata: 74.</a:t>
            </a:r>
            <a:br>
              <a:rPr lang="hr-HR" sz="1600" b="1" dirty="0" smtClean="0"/>
            </a:br>
            <a:r>
              <a:rPr lang="hr-HR" sz="1600" b="1" dirty="0" smtClean="0"/>
              <a:t>Učiteljica</a:t>
            </a:r>
            <a:r>
              <a:rPr lang="hr-HR" sz="1600" dirty="0" smtClean="0"/>
              <a:t>: Mirjana Grubišić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 </a:t>
            </a:r>
            <a:endParaRPr lang="hr-HR" dirty="0"/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>
          <a:xfrm>
            <a:off x="1000125" y="857250"/>
            <a:ext cx="7572375" cy="5786438"/>
          </a:xfrm>
        </p:spPr>
        <p:txBody>
          <a:bodyPr rtlCol="0">
            <a:normAutofit fontScale="2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48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Tip sata:  </a:t>
            </a:r>
            <a:r>
              <a:rPr lang="hr-HR" sz="4800" dirty="0" smtClean="0">
                <a:solidFill>
                  <a:schemeClr val="tx1"/>
                </a:solidFill>
              </a:rPr>
              <a:t>praktično-istraživački rad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Ključni pojmovi: </a:t>
            </a:r>
            <a:r>
              <a:rPr lang="hr-HR" sz="4800" dirty="0" smtClean="0">
                <a:solidFill>
                  <a:schemeClr val="tx1"/>
                </a:solidFill>
              </a:rPr>
              <a:t>zrak, svojstva zraka, sastav zraka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 </a:t>
            </a: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Nastavne metode: </a:t>
            </a:r>
            <a:r>
              <a:rPr lang="hr-HR" sz="4800" dirty="0" smtClean="0">
                <a:solidFill>
                  <a:schemeClr val="tx1"/>
                </a:solidFill>
              </a:rPr>
              <a:t>verbalne, zorne i praktične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 </a:t>
            </a: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Zadaci nastave:</a:t>
            </a: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OBRAZOVNI:</a:t>
            </a: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upoznati svojstva zraka na temelju pokusa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znati sastav zraka (najzastupljeniji plinovi: kisik, dušik, ugljikov dioksid)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razumjeti važnost zraka za život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razumjeti važnost zaštite zraka od onečišćenja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razvijati sposobnost izvođenja pokusa, motrenja, opisivanja, uspoređivanja, zaključivanja i primjene u životu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razvijati interes za promatranje prirode i prirodnih pojava </a:t>
            </a:r>
            <a:br>
              <a:rPr lang="hr-HR" sz="4800" dirty="0" smtClean="0">
                <a:solidFill>
                  <a:schemeClr val="tx1"/>
                </a:solidFill>
              </a:rPr>
            </a:b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ODGOJNI:</a:t>
            </a: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razvijati ekološku svijest kod učenika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razvijati pravilan odnos prema prirodi, živjeti u skladu s prirodom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 Oblici rada: </a:t>
            </a:r>
            <a:r>
              <a:rPr lang="hr-HR" sz="4800" dirty="0" smtClean="0">
                <a:solidFill>
                  <a:schemeClr val="tx1"/>
                </a:solidFill>
              </a:rPr>
              <a:t>frontalni, individualni, rad u skupini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 </a:t>
            </a: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 Izvori i nastavna sredstva: </a:t>
            </a:r>
            <a:r>
              <a:rPr lang="hr-HR" sz="4800" dirty="0" smtClean="0">
                <a:solidFill>
                  <a:schemeClr val="tx1"/>
                </a:solidFill>
              </a:rPr>
              <a:t>neposredna stvarnost</a:t>
            </a:r>
            <a:r>
              <a:rPr lang="hr-HR" sz="4800" b="1" dirty="0" smtClean="0">
                <a:solidFill>
                  <a:schemeClr val="tx1"/>
                </a:solidFill>
              </a:rPr>
              <a:t>, </a:t>
            </a:r>
            <a:r>
              <a:rPr lang="hr-HR" sz="4800" dirty="0" smtClean="0">
                <a:solidFill>
                  <a:schemeClr val="tx1"/>
                </a:solidFill>
              </a:rPr>
              <a:t>udžbenik </a:t>
            </a:r>
            <a:r>
              <a:rPr lang="hr-HR" sz="4800" i="1" dirty="0" smtClean="0">
                <a:solidFill>
                  <a:schemeClr val="tx1"/>
                </a:solidFill>
              </a:rPr>
              <a:t>Korak u svijet 4</a:t>
            </a:r>
            <a:r>
              <a:rPr lang="hr-HR" sz="4800" dirty="0" smtClean="0">
                <a:solidFill>
                  <a:schemeClr val="tx1"/>
                </a:solidFill>
              </a:rPr>
              <a:t>, radna bilježnica </a:t>
            </a:r>
            <a:r>
              <a:rPr lang="hr-HR" sz="4800" i="1" dirty="0" smtClean="0">
                <a:solidFill>
                  <a:schemeClr val="tx1"/>
                </a:solidFill>
              </a:rPr>
              <a:t>Korak u svijet 4</a:t>
            </a:r>
            <a:r>
              <a:rPr lang="hr-HR" sz="4800" dirty="0" smtClean="0">
                <a:solidFill>
                  <a:schemeClr val="tx1"/>
                </a:solidFill>
              </a:rPr>
              <a:t>, plakatni papir, flomasteri u boji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dirty="0" smtClean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 Korelacija: </a:t>
            </a: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Hrvatski jezik</a:t>
            </a:r>
            <a:r>
              <a:rPr lang="hr-HR" sz="4800" dirty="0" smtClean="0">
                <a:solidFill>
                  <a:schemeClr val="tx1"/>
                </a:solidFill>
              </a:rPr>
              <a:t>: jezično izražavanje, opisivanje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Likovna kultura</a:t>
            </a:r>
            <a:r>
              <a:rPr lang="hr-HR" sz="4800" dirty="0" smtClean="0">
                <a:solidFill>
                  <a:schemeClr val="tx1"/>
                </a:solidFill>
              </a:rPr>
              <a:t>: akromatski tonovi boja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4800" b="1" dirty="0" smtClean="0">
                <a:solidFill>
                  <a:schemeClr val="tx1"/>
                </a:solidFill>
              </a:rPr>
              <a:t>PRILOG :  </a:t>
            </a:r>
            <a:r>
              <a:rPr lang="hr-HR" sz="4800" dirty="0" smtClean="0">
                <a:solidFill>
                  <a:schemeClr val="tx1"/>
                </a:solidFill>
              </a:rPr>
              <a:t>priprema i pravila igre </a:t>
            </a:r>
            <a:r>
              <a:rPr lang="hr-HR" sz="4800" i="1" dirty="0" smtClean="0">
                <a:solidFill>
                  <a:schemeClr val="tx1"/>
                </a:solidFill>
              </a:rPr>
              <a:t>Pogodi pojam </a:t>
            </a:r>
            <a:r>
              <a:rPr lang="hr-HR" sz="4800" dirty="0" smtClean="0">
                <a:solidFill>
                  <a:schemeClr val="tx1"/>
                </a:solidFill>
              </a:rPr>
              <a:t>te tehničke upute za igru  (u bilješkama)</a:t>
            </a:r>
            <a:endParaRPr lang="hr-HR" sz="4800" b="1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48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299</Words>
  <Application>Microsoft Office PowerPoint</Application>
  <PresentationFormat>Prikaz na zaslonu (4:3)</PresentationFormat>
  <Paragraphs>298</Paragraphs>
  <Slides>5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tema</vt:lpstr>
      <vt:lpstr>ZRAK</vt:lpstr>
      <vt:lpstr>Igra:   Pogodi zadani pojam </vt:lpstr>
      <vt:lpstr>PowerPointova prezentacija</vt:lpstr>
      <vt:lpstr>PowerPointova prezentacija</vt:lpstr>
      <vt:lpstr>     Nastavna jedinica:  ZRAK – UVJET ŽIVOTA                                                                                                               redni broj sata: 74. Učiteljica: Mirjana Grubišić   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Višnja</dc:creator>
  <cp:lastModifiedBy>Višnja</cp:lastModifiedBy>
  <cp:revision>96</cp:revision>
  <dcterms:created xsi:type="dcterms:W3CDTF">2011-08-03T12:20:38Z</dcterms:created>
  <dcterms:modified xsi:type="dcterms:W3CDTF">2015-04-06T17:19:47Z</dcterms:modified>
</cp:coreProperties>
</file>